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94048" y="9799649"/>
            <a:ext cx="180339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3424" y="539596"/>
            <a:ext cx="3282315" cy="1024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" marR="1160145" indent="-247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Partial  Differential</a:t>
            </a:r>
            <a:r>
              <a:rPr dirty="0" sz="1400" spc="-3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Equation</a:t>
            </a:r>
            <a:endParaRPr sz="1400">
              <a:latin typeface="Lucida Calligraphy"/>
              <a:cs typeface="Lucida Calligraphy"/>
            </a:endParaRPr>
          </a:p>
          <a:p>
            <a:pPr marL="765175" indent="-228600">
              <a:lnSpc>
                <a:spcPct val="100000"/>
              </a:lnSpc>
              <a:spcBef>
                <a:spcPts val="1550"/>
              </a:spcBef>
              <a:buFont typeface="Wingdings"/>
              <a:buChar char=""/>
              <a:tabLst>
                <a:tab pos="76581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Partial Differential</a:t>
            </a:r>
            <a:r>
              <a:rPr dirty="0" u="heavy" sz="16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Equation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565579"/>
            <a:ext cx="5299710" cy="100711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 marL="12700" marR="5080" indent="220345">
              <a:lnSpc>
                <a:spcPct val="14170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An equation containing partial derivatives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two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more  independent variables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partial differential equation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(PDE</a:t>
            </a:r>
            <a:r>
              <a:rPr dirty="0" sz="1600" spc="-5">
                <a:latin typeface="Times New Roman"/>
                <a:cs typeface="Times New Roman"/>
              </a:rPr>
              <a:t>).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600" spc="-5">
                <a:latin typeface="Times New Roman"/>
                <a:cs typeface="Times New Roman"/>
              </a:rPr>
              <a:t>If is a function of </a:t>
            </a:r>
            <a:r>
              <a:rPr dirty="0" sz="1600">
                <a:latin typeface="Times New Roman"/>
                <a:cs typeface="Times New Roman"/>
              </a:rPr>
              <a:t>(</a:t>
            </a:r>
            <a:r>
              <a:rPr dirty="0" sz="1600" spc="39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4914" y="2904489"/>
            <a:ext cx="20447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50">
                <a:latin typeface="Cambria Math"/>
                <a:cs typeface="Cambria Math"/>
              </a:rPr>
              <a:t> 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34566" y="2904235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747898" y="2904489"/>
            <a:ext cx="21082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70">
                <a:latin typeface="Cambria Math"/>
                <a:cs typeface="Cambria Math"/>
              </a:rPr>
              <a:t> 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760598" y="2904235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859148" y="2904489"/>
            <a:ext cx="290830" cy="201295"/>
          </a:xfrm>
          <a:prstGeom prst="rect">
            <a:avLst/>
          </a:prstGeom>
        </p:spPr>
        <p:txBody>
          <a:bodyPr wrap="square" lIns="0" tIns="158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dirty="0" sz="1150" spc="520">
                <a:latin typeface="Cambria Math"/>
                <a:cs typeface="Cambria Math"/>
              </a:rPr>
              <a:t> </a:t>
            </a:r>
            <a:r>
              <a:rPr dirty="0" sz="1150" spc="484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endParaRPr baseline="20467" sz="1425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70325" y="2904235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 h="0">
                <a:moveTo>
                  <a:pt x="0" y="0"/>
                </a:moveTo>
                <a:lnTo>
                  <a:pt x="272796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311910" y="2843529"/>
            <a:ext cx="343407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32510" algn="l"/>
                <a:tab pos="2062480" algn="l"/>
                <a:tab pos="3241040" algn="l"/>
              </a:tabLst>
            </a:pPr>
            <a:r>
              <a:rPr dirty="0" sz="1150" spc="425">
                <a:latin typeface="Cambria Math"/>
                <a:cs typeface="Cambria Math"/>
              </a:rPr>
              <a:t> </a:t>
            </a:r>
            <a:r>
              <a:rPr dirty="0" sz="1150" spc="425">
                <a:latin typeface="Cambria Math"/>
                <a:cs typeface="Cambria Math"/>
              </a:rPr>
              <a:t>	</a:t>
            </a:r>
            <a:r>
              <a:rPr dirty="0" sz="1150" spc="475">
                <a:latin typeface="Cambria Math"/>
                <a:cs typeface="Cambria Math"/>
              </a:rPr>
              <a:t> </a:t>
            </a:r>
            <a:r>
              <a:rPr dirty="0" sz="1150" spc="475">
                <a:latin typeface="Cambria Math"/>
                <a:cs typeface="Cambria Math"/>
              </a:rPr>
              <a:t>	</a:t>
            </a:r>
            <a:r>
              <a:rPr dirty="0" sz="1150" spc="425">
                <a:latin typeface="Cambria Math"/>
                <a:cs typeface="Cambria Math"/>
              </a:rPr>
              <a:t>  </a:t>
            </a:r>
            <a:r>
              <a:rPr dirty="0" sz="1150" spc="425">
                <a:latin typeface="Cambria Math"/>
                <a:cs typeface="Cambria Math"/>
              </a:rPr>
              <a:t>	</a:t>
            </a:r>
            <a:r>
              <a:rPr dirty="0" sz="1150" spc="450">
                <a:latin typeface="Cambria Math"/>
                <a:cs typeface="Cambria Math"/>
              </a:rPr>
              <a:t> 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2745993"/>
            <a:ext cx="383667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52425" algn="l"/>
                <a:tab pos="1377950" algn="l"/>
                <a:tab pos="2487930" algn="l"/>
                <a:tab pos="3672204" algn="l"/>
              </a:tabLst>
            </a:pPr>
            <a:r>
              <a:rPr dirty="0" sz="1600" spc="-10">
                <a:latin typeface="Times New Roman"/>
                <a:cs typeface="Times New Roman"/>
              </a:rPr>
              <a:t>(	</a:t>
            </a:r>
            <a:r>
              <a:rPr dirty="0" sz="1600" spc="114">
                <a:latin typeface="Cambria Math"/>
                <a:cs typeface="Cambria Math"/>
              </a:rPr>
              <a:t>(	</a:t>
            </a:r>
            <a:r>
              <a:rPr dirty="0" sz="1600" spc="114">
                <a:latin typeface="Cambria Math"/>
                <a:cs typeface="Cambria Math"/>
              </a:rPr>
              <a:t>)</a:t>
            </a:r>
            <a:r>
              <a:rPr dirty="0" sz="1600" spc="505">
                <a:latin typeface="Cambria Math"/>
                <a:cs typeface="Cambria Math"/>
              </a:rPr>
              <a:t> </a:t>
            </a:r>
            <a:r>
              <a:rPr dirty="0" sz="1600" spc="110">
                <a:latin typeface="Cambria Math"/>
                <a:cs typeface="Cambria Math"/>
              </a:rPr>
              <a:t>(	</a:t>
            </a:r>
            <a:r>
              <a:rPr dirty="0" sz="1600" spc="114">
                <a:latin typeface="Cambria Math"/>
                <a:cs typeface="Cambria Math"/>
              </a:rPr>
              <a:t>)</a:t>
            </a:r>
            <a:r>
              <a:rPr dirty="0" sz="1600" spc="-80">
                <a:latin typeface="Cambria Math"/>
                <a:cs typeface="Cambria Math"/>
              </a:rPr>
              <a:t> </a:t>
            </a:r>
            <a:r>
              <a:rPr dirty="0" sz="1600" spc="-25">
                <a:latin typeface="Cambria Math"/>
                <a:cs typeface="Cambria Math"/>
              </a:rPr>
              <a:t> </a:t>
            </a:r>
            <a:r>
              <a:rPr dirty="0" sz="1600" spc="-95">
                <a:latin typeface="Cambria Math"/>
                <a:cs typeface="Cambria Math"/>
              </a:rPr>
              <a:t> </a:t>
            </a: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41772" y="2904489"/>
            <a:ext cx="29781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75">
                <a:latin typeface="Cambria Math"/>
                <a:cs typeface="Cambria Math"/>
              </a:rPr>
              <a:t> </a:t>
            </a:r>
            <a:r>
              <a:rPr dirty="0" sz="1150" spc="450">
                <a:latin typeface="Cambria Math"/>
                <a:cs typeface="Cambria Math"/>
              </a:rPr>
              <a:t> 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054472" y="2904235"/>
            <a:ext cx="276225" cy="0"/>
          </a:xfrm>
          <a:custGeom>
            <a:avLst/>
            <a:gdLst/>
            <a:ahLst/>
            <a:cxnLst/>
            <a:rect l="l" t="t" r="r" b="b"/>
            <a:pathLst>
              <a:path w="276225" h="0">
                <a:moveTo>
                  <a:pt x="0" y="0"/>
                </a:moveTo>
                <a:lnTo>
                  <a:pt x="276148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043296" y="2625598"/>
            <a:ext cx="469900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sz="1150" spc="509">
                <a:latin typeface="Cambria Math"/>
                <a:cs typeface="Cambria Math"/>
              </a:rPr>
              <a:t> </a:t>
            </a:r>
            <a:r>
              <a:rPr dirty="0" baseline="23391" sz="1425" spc="592">
                <a:latin typeface="Cambria Math"/>
                <a:cs typeface="Cambria Math"/>
              </a:rPr>
              <a:t> </a:t>
            </a:r>
            <a:r>
              <a:rPr dirty="0" sz="1150" spc="490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 </a:t>
            </a:r>
            <a:r>
              <a:rPr dirty="0" sz="1150" spc="-130">
                <a:latin typeface="Cambria Math"/>
                <a:cs typeface="Cambria Math"/>
              </a:rPr>
              <a:t> </a:t>
            </a:r>
            <a:r>
              <a:rPr dirty="0" baseline="-32986" sz="2400" spc="457">
                <a:latin typeface="Cambria Math"/>
                <a:cs typeface="Cambria Math"/>
              </a:rPr>
              <a:t> </a:t>
            </a:r>
            <a:r>
              <a:rPr dirty="0" baseline="-32986" sz="2400" spc="-37">
                <a:latin typeface="Cambria Math"/>
                <a:cs typeface="Cambria Math"/>
              </a:rPr>
              <a:t> </a:t>
            </a:r>
            <a:endParaRPr baseline="-32986" sz="2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83766" y="3369310"/>
            <a:ext cx="211454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75">
                <a:latin typeface="Cambria Math"/>
                <a:cs typeface="Cambria Math"/>
              </a:rPr>
              <a:t> 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29080" y="3271773"/>
            <a:ext cx="9848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19785" algn="l"/>
              </a:tabLst>
            </a:pPr>
            <a:r>
              <a:rPr dirty="0" sz="1600" spc="545">
                <a:latin typeface="Cambria Math"/>
                <a:cs typeface="Cambria Math"/>
              </a:rPr>
              <a:t>  </a:t>
            </a:r>
            <a:r>
              <a:rPr dirty="0" sz="1600" spc="625">
                <a:latin typeface="Cambria Math"/>
                <a:cs typeface="Cambria Math"/>
              </a:rPr>
              <a:t> </a:t>
            </a: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90114" y="3430270"/>
            <a:ext cx="294005" cy="201295"/>
          </a:xfrm>
          <a:prstGeom prst="rect">
            <a:avLst/>
          </a:prstGeom>
        </p:spPr>
        <p:txBody>
          <a:bodyPr wrap="square" lIns="0" tIns="158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dirty="0" sz="1150" spc="520">
                <a:latin typeface="Cambria Math"/>
                <a:cs typeface="Cambria Math"/>
              </a:rPr>
              <a:t> </a:t>
            </a:r>
            <a:r>
              <a:rPr dirty="0" sz="1150" spc="509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endParaRPr baseline="20467" sz="1425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202814" y="3430015"/>
            <a:ext cx="274320" cy="0"/>
          </a:xfrm>
          <a:custGeom>
            <a:avLst/>
            <a:gdLst/>
            <a:ahLst/>
            <a:cxnLst/>
            <a:rect l="l" t="t" r="r" b="b"/>
            <a:pathLst>
              <a:path w="274319" h="0">
                <a:moveTo>
                  <a:pt x="0" y="0"/>
                </a:moveTo>
                <a:lnTo>
                  <a:pt x="274319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191639" y="3151377"/>
            <a:ext cx="382905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sz="1150" spc="509">
                <a:latin typeface="Cambria Math"/>
                <a:cs typeface="Cambria Math"/>
              </a:rPr>
              <a:t> </a:t>
            </a:r>
            <a:r>
              <a:rPr dirty="0" baseline="23391" sz="1425" spc="592">
                <a:latin typeface="Cambria Math"/>
                <a:cs typeface="Cambria Math"/>
              </a:rPr>
              <a:t> </a:t>
            </a: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baseline="-32986" sz="2400" spc="465">
                <a:latin typeface="Cambria Math"/>
                <a:cs typeface="Cambria Math"/>
              </a:rPr>
              <a:t> </a:t>
            </a:r>
            <a:endParaRPr baseline="-32986" sz="24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464942" y="3925696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897758" y="3925696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129080" y="3767454"/>
            <a:ext cx="400494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For example</a:t>
            </a:r>
            <a:r>
              <a:rPr dirty="0" sz="1600" spc="-5">
                <a:latin typeface="Times New Roman"/>
                <a:cs typeface="Times New Roman"/>
              </a:rPr>
              <a:t> can </a:t>
            </a:r>
            <a:r>
              <a:rPr dirty="0" sz="1600">
                <a:latin typeface="Times New Roman"/>
                <a:cs typeface="Times New Roman"/>
              </a:rPr>
              <a:t>be </a:t>
            </a:r>
            <a:r>
              <a:rPr dirty="0" sz="1600" spc="-5">
                <a:latin typeface="Times New Roman"/>
                <a:cs typeface="Times New Roman"/>
              </a:rPr>
              <a:t>expressed</a:t>
            </a:r>
            <a:r>
              <a:rPr dirty="0" sz="1600" spc="1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29080" y="3845867"/>
            <a:ext cx="5305425" cy="2895600"/>
          </a:xfrm>
          <a:prstGeom prst="rect">
            <a:avLst/>
          </a:prstGeom>
        </p:spPr>
        <p:txBody>
          <a:bodyPr wrap="square" lIns="0" tIns="92710" rIns="0" bIns="0" rtlCol="0" vert="horz">
            <a:spAutoFit/>
          </a:bodyPr>
          <a:lstStyle/>
          <a:p>
            <a:pPr marL="1338580">
              <a:lnSpc>
                <a:spcPct val="100000"/>
              </a:lnSpc>
              <a:spcBef>
                <a:spcPts val="730"/>
              </a:spcBef>
              <a:tabLst>
                <a:tab pos="1768475" algn="l"/>
              </a:tabLst>
            </a:pPr>
            <a:r>
              <a:rPr dirty="0" sz="1150" spc="450">
                <a:latin typeface="Cambria Math"/>
                <a:cs typeface="Cambria Math"/>
              </a:rPr>
              <a:t> </a:t>
            </a:r>
            <a:r>
              <a:rPr dirty="0" sz="1150" spc="455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	</a:t>
            </a:r>
            <a:r>
              <a:rPr dirty="0" sz="1150" spc="470">
                <a:latin typeface="Cambria Math"/>
                <a:cs typeface="Cambria Math"/>
              </a:rPr>
              <a:t>  </a:t>
            </a:r>
            <a:endParaRPr sz="115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62865">
              <a:lnSpc>
                <a:spcPct val="100000"/>
              </a:lnSpc>
              <a:spcBef>
                <a:spcPts val="975"/>
              </a:spcBef>
            </a:pPr>
            <a:r>
              <a:rPr dirty="0" sz="1600" spc="605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baseline="-14492" sz="1725" spc="637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7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15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baseline="-14492" sz="1725" spc="712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5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0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12700" marR="6985">
              <a:lnSpc>
                <a:spcPct val="143600"/>
              </a:lnSpc>
              <a:spcBef>
                <a:spcPts val="640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PDE </a:t>
            </a:r>
            <a:r>
              <a:rPr dirty="0" sz="1400">
                <a:latin typeface="Times New Roman"/>
                <a:cs typeface="Times New Roman"/>
              </a:rPr>
              <a:t>whose </a:t>
            </a:r>
            <a:r>
              <a:rPr dirty="0" sz="1400" spc="-5">
                <a:latin typeface="Times New Roman"/>
                <a:cs typeface="Times New Roman"/>
              </a:rPr>
              <a:t>unknown function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its partial derivatives appear  linearly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equation is said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linear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given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eq.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(1)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baseline="-14492" sz="1725" spc="525">
                <a:latin typeface="Cambria Math"/>
                <a:cs typeface="Cambria Math"/>
              </a:rPr>
              <a:t> </a:t>
            </a:r>
            <a:r>
              <a:rPr dirty="0" baseline="-14492" sz="1725" spc="532">
                <a:latin typeface="Cambria Math"/>
                <a:cs typeface="Cambria Math"/>
              </a:rPr>
              <a:t> </a:t>
            </a:r>
            <a:r>
              <a:rPr dirty="0" baseline="-14492" sz="1725" spc="17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-70">
                <a:latin typeface="Cambria Math"/>
                <a:cs typeface="Cambria Math"/>
              </a:rPr>
              <a:t> </a:t>
            </a:r>
            <a:r>
              <a:rPr dirty="0" sz="1400" spc="63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baseline="-14492" sz="1725" spc="555">
                <a:latin typeface="Cambria Math"/>
                <a:cs typeface="Cambria Math"/>
              </a:rPr>
              <a:t> </a:t>
            </a:r>
            <a:r>
              <a:rPr dirty="0" baseline="-14492" sz="1725" spc="562">
                <a:latin typeface="Cambria Math"/>
                <a:cs typeface="Cambria Math"/>
              </a:rPr>
              <a:t> </a:t>
            </a:r>
            <a:r>
              <a:rPr dirty="0" baseline="-14492" sz="1725" spc="16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baseline="-14492" sz="1725" spc="585">
                <a:latin typeface="Cambria Math"/>
                <a:cs typeface="Cambria Math"/>
              </a:rPr>
              <a:t>  </a:t>
            </a:r>
            <a:r>
              <a:rPr dirty="0" baseline="-14492" sz="1725" spc="16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+</a:t>
            </a:r>
            <a:r>
              <a:rPr dirty="0" sz="1600" spc="-90">
                <a:latin typeface="Times New Roman"/>
                <a:cs typeface="Times New Roman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baseline="-14492" sz="1725" spc="585">
                <a:latin typeface="Cambria Math"/>
                <a:cs typeface="Cambria Math"/>
              </a:rPr>
              <a:t> </a:t>
            </a:r>
            <a:r>
              <a:rPr dirty="0" baseline="-14492" sz="1725" spc="17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  <a:tabLst>
                <a:tab pos="1581150" algn="l"/>
              </a:tabLst>
            </a:pP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 spc="4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35">
                <a:latin typeface="Cambria Math"/>
                <a:cs typeface="Cambria Math"/>
              </a:rPr>
              <a:t> </a:t>
            </a: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(1)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This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general form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second-order linear PDE. </a:t>
            </a:r>
            <a:r>
              <a:rPr dirty="0" sz="1400">
                <a:latin typeface="Times New Roman"/>
                <a:cs typeface="Times New Roman"/>
              </a:rPr>
              <a:t>If G(x, </a:t>
            </a:r>
            <a:r>
              <a:rPr dirty="0" sz="1400" spc="-10">
                <a:latin typeface="Times New Roman"/>
                <a:cs typeface="Times New Roman"/>
              </a:rPr>
              <a:t>y) </a:t>
            </a:r>
            <a:r>
              <a:rPr dirty="0" sz="1400">
                <a:latin typeface="Times New Roman"/>
                <a:cs typeface="Times New Roman"/>
              </a:rPr>
              <a:t>= zero, 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>
                <a:latin typeface="Times New Roman"/>
                <a:cs typeface="Times New Roman"/>
              </a:rPr>
              <a:t>it is </a:t>
            </a:r>
            <a:r>
              <a:rPr dirty="0" sz="1400" spc="-5">
                <a:latin typeface="Times New Roman"/>
                <a:cs typeface="Times New Roman"/>
              </a:rPr>
              <a:t>said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homogeneous, otherwise it is </a:t>
            </a:r>
            <a:r>
              <a:rPr dirty="0" sz="1400">
                <a:latin typeface="Times New Roman"/>
                <a:cs typeface="Times New Roman"/>
              </a:rPr>
              <a:t>non- </a:t>
            </a:r>
            <a:r>
              <a:rPr dirty="0" sz="1400" spc="-5">
                <a:latin typeface="Times New Roman"/>
                <a:cs typeface="Times New Roman"/>
              </a:rPr>
              <a:t>homogeneous.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 spc="-5">
                <a:latin typeface="Times New Roman"/>
                <a:cs typeface="Times New Roman"/>
              </a:rPr>
              <a:t>The homogenous second order differential equation can be written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73276" y="6791325"/>
            <a:ext cx="4115435" cy="269240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baseline="-14492" sz="1725" spc="525">
                <a:latin typeface="Cambria Math"/>
                <a:cs typeface="Cambria Math"/>
              </a:rPr>
              <a:t> </a:t>
            </a:r>
            <a:r>
              <a:rPr dirty="0" baseline="-14492" sz="1725" spc="532">
                <a:latin typeface="Cambria Math"/>
                <a:cs typeface="Cambria Math"/>
              </a:rPr>
              <a:t> </a:t>
            </a:r>
            <a:r>
              <a:rPr dirty="0" baseline="-14492" sz="1725" spc="17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-75">
                <a:latin typeface="Cambria Math"/>
                <a:cs typeface="Cambria Math"/>
              </a:rPr>
              <a:t> </a:t>
            </a:r>
            <a:r>
              <a:rPr dirty="0" sz="1400" spc="635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baseline="-14492" sz="1725" spc="555">
                <a:latin typeface="Cambria Math"/>
                <a:cs typeface="Cambria Math"/>
              </a:rPr>
              <a:t> </a:t>
            </a:r>
            <a:r>
              <a:rPr dirty="0" baseline="-14492" sz="1725" spc="562">
                <a:latin typeface="Cambria Math"/>
                <a:cs typeface="Cambria Math"/>
              </a:rPr>
              <a:t> </a:t>
            </a:r>
            <a:r>
              <a:rPr dirty="0" baseline="-14492" sz="1725" spc="18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baseline="-14492" sz="1725" spc="585">
                <a:latin typeface="Cambria Math"/>
                <a:cs typeface="Cambria Math"/>
              </a:rPr>
              <a:t>  </a:t>
            </a:r>
            <a:r>
              <a:rPr dirty="0" baseline="-14492" sz="1725" spc="16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sz="1600" spc="-25">
                <a:latin typeface="Cambria Math"/>
                <a:cs typeface="Cambria Math"/>
              </a:rPr>
              <a:t> </a:t>
            </a:r>
            <a:r>
              <a:rPr dirty="0" sz="1600" spc="-120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sz="1600" spc="-25">
                <a:latin typeface="Cambria Math"/>
                <a:cs typeface="Cambria Math"/>
              </a:rPr>
              <a:t> </a:t>
            </a:r>
            <a:r>
              <a:rPr dirty="0" sz="1600" spc="-130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sz="1600" spc="-25">
                <a:latin typeface="Cambria Math"/>
                <a:cs typeface="Cambria Math"/>
              </a:rPr>
              <a:t> </a:t>
            </a:r>
            <a:r>
              <a:rPr dirty="0" sz="1600" spc="-13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600" spc="-25">
                <a:latin typeface="Cambria Math"/>
                <a:cs typeface="Cambria Math"/>
              </a:rPr>
              <a:t> </a:t>
            </a:r>
            <a:r>
              <a:rPr dirty="0" sz="1600" spc="-120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sz="1600" spc="-25">
                <a:latin typeface="Cambria Math"/>
                <a:cs typeface="Cambria Math"/>
              </a:rPr>
              <a:t> </a:t>
            </a:r>
            <a:r>
              <a:rPr dirty="0" sz="1600" spc="-120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baseline="-14492" sz="1725" spc="675">
                <a:latin typeface="Cambria Math"/>
                <a:cs typeface="Cambria Math"/>
              </a:rPr>
              <a:t> </a:t>
            </a:r>
            <a:r>
              <a:rPr dirty="0" sz="1600" spc="31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-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4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490209" y="6815708"/>
            <a:ext cx="7232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9080" y="7054062"/>
            <a:ext cx="5300980" cy="251650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400" spc="-5">
                <a:latin typeface="Times New Roman"/>
                <a:cs typeface="Times New Roman"/>
              </a:rPr>
              <a:t>Equation (2)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classified </a:t>
            </a:r>
            <a:r>
              <a:rPr dirty="0" sz="1400">
                <a:latin typeface="Times New Roman"/>
                <a:cs typeface="Times New Roman"/>
              </a:rPr>
              <a:t>in to </a:t>
            </a:r>
            <a:r>
              <a:rPr dirty="0" sz="1400" spc="-5">
                <a:latin typeface="Times New Roman"/>
                <a:cs typeface="Times New Roman"/>
              </a:rPr>
              <a:t>three types according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00" spc="64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60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59690" marR="2832735">
              <a:lnSpc>
                <a:spcPct val="147900"/>
              </a:lnSpc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5">
                <a:latin typeface="Times New Roman"/>
                <a:cs typeface="Times New Roman"/>
              </a:rPr>
              <a:t>Elliptic </a:t>
            </a:r>
            <a:r>
              <a:rPr dirty="0" sz="1400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 2- Parabolic </a:t>
            </a:r>
            <a:r>
              <a:rPr dirty="0" sz="1400">
                <a:latin typeface="Times New Roman"/>
                <a:cs typeface="Times New Roman"/>
              </a:rPr>
              <a:t> 3-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Hyperbolic 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64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12700" marR="5080">
              <a:lnSpc>
                <a:spcPct val="143600"/>
              </a:lnSpc>
              <a:spcBef>
                <a:spcPts val="3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general, the 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PDE presents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much more difficult problem  than the 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ODE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except for certain special </a:t>
            </a:r>
            <a:r>
              <a:rPr dirty="0" sz="1400" spc="-10">
                <a:latin typeface="Times New Roman"/>
                <a:cs typeface="Times New Roman"/>
              </a:rPr>
              <a:t>types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linear  PDE, </a:t>
            </a:r>
            <a:r>
              <a:rPr dirty="0" sz="1400">
                <a:latin typeface="Times New Roman"/>
                <a:cs typeface="Times New Roman"/>
              </a:rPr>
              <a:t>no </a:t>
            </a:r>
            <a:r>
              <a:rPr dirty="0" sz="1400" spc="-5">
                <a:latin typeface="Times New Roman"/>
                <a:cs typeface="Times New Roman"/>
              </a:rPr>
              <a:t>general method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solution is available.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remarkable and  fortunate that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large number of the important equations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practice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3424" y="539596"/>
            <a:ext cx="212725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" marR="5080" indent="-247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Partial  Differential</a:t>
            </a:r>
            <a:r>
              <a:rPr dirty="0" sz="1400" spc="-3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Equation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201267"/>
            <a:ext cx="5107305" cy="310896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43900"/>
              </a:lnSpc>
              <a:spcBef>
                <a:spcPts val="90"/>
              </a:spcBef>
            </a:pPr>
            <a:r>
              <a:rPr dirty="0" sz="1400" spc="-5">
                <a:latin typeface="Times New Roman"/>
                <a:cs typeface="Times New Roman"/>
              </a:rPr>
              <a:t>Step three: find the periodic solution and constants </a:t>
            </a:r>
            <a:r>
              <a:rPr dirty="0" sz="1400" spc="-5">
                <a:latin typeface="Times New Roman"/>
                <a:cs typeface="Times New Roman"/>
              </a:rPr>
              <a:t> The second 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i="1">
                <a:latin typeface="Times New Roman"/>
                <a:cs typeface="Times New Roman"/>
              </a:rPr>
              <a:t>y </a:t>
            </a:r>
            <a:r>
              <a:rPr dirty="0" sz="1400" spc="-5">
                <a:latin typeface="Times New Roman"/>
                <a:cs typeface="Times New Roman"/>
              </a:rPr>
              <a:t>is considered since this solution represents the  periodic solution and using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boundary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conditions: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52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 spc="127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95">
                <a:latin typeface="Cambria Math"/>
                <a:cs typeface="Cambria Math"/>
              </a:rPr>
              <a:t> </a:t>
            </a:r>
            <a:r>
              <a:rPr dirty="0" sz="1300" spc="270">
                <a:latin typeface="Cambria Math"/>
                <a:cs typeface="Cambria Math"/>
              </a:rPr>
              <a:t> </a:t>
            </a:r>
            <a:r>
              <a:rPr dirty="0" sz="1300" spc="-7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10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>
                <a:latin typeface="Cambria Math"/>
                <a:cs typeface="Cambria Math"/>
              </a:rPr>
              <a:t> </a:t>
            </a:r>
            <a:r>
              <a:rPr dirty="0" baseline="-15432" sz="1350" spc="-82">
                <a:latin typeface="Cambria Math"/>
                <a:cs typeface="Cambria Math"/>
              </a:rPr>
              <a:t> </a:t>
            </a:r>
            <a:r>
              <a:rPr dirty="0" sz="1300" spc="295">
                <a:latin typeface="Cambria Math"/>
                <a:cs typeface="Cambria Math"/>
              </a:rPr>
              <a:t>   </a:t>
            </a:r>
            <a:r>
              <a:rPr dirty="0" sz="1300" spc="-4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 spc="89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95">
                <a:latin typeface="Cambria Math"/>
                <a:cs typeface="Cambria Math"/>
              </a:rPr>
              <a:t> </a:t>
            </a:r>
            <a:r>
              <a:rPr dirty="0" sz="1300" spc="270">
                <a:latin typeface="Cambria Math"/>
                <a:cs typeface="Cambria Math"/>
              </a:rPr>
              <a:t> </a:t>
            </a:r>
            <a:r>
              <a:rPr dirty="0" sz="1300" spc="-60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225">
                <a:latin typeface="Cambria Math"/>
                <a:cs typeface="Cambria Math"/>
              </a:rPr>
              <a:t> </a:t>
            </a:r>
            <a:r>
              <a:rPr dirty="0" sz="1300" spc="3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5">
                <a:latin typeface="Cambria Math"/>
                <a:cs typeface="Cambria Math"/>
              </a:rPr>
              <a:t> </a:t>
            </a:r>
            <a:r>
              <a:rPr dirty="0" sz="1300" spc="54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>
                <a:latin typeface="Cambria Math"/>
                <a:cs typeface="Cambria Math"/>
              </a:rPr>
              <a:t> </a:t>
            </a:r>
            <a:r>
              <a:rPr dirty="0" baseline="-15432" sz="1350" spc="-82">
                <a:latin typeface="Cambria Math"/>
                <a:cs typeface="Cambria Math"/>
              </a:rPr>
              <a:t> </a:t>
            </a:r>
            <a:r>
              <a:rPr dirty="0" sz="1300" spc="300">
                <a:latin typeface="Cambria Math"/>
                <a:cs typeface="Cambria Math"/>
              </a:rPr>
              <a:t>    </a:t>
            </a:r>
            <a:r>
              <a:rPr dirty="0" sz="1300" spc="-3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300" spc="525">
                <a:latin typeface="Cambria Math"/>
                <a:cs typeface="Cambria Math"/>
              </a:rPr>
              <a:t> </a:t>
            </a:r>
            <a:r>
              <a:rPr dirty="0" baseline="-18518" sz="1350" spc="547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475">
                <a:latin typeface="Cambria Math"/>
                <a:cs typeface="Cambria Math"/>
              </a:rPr>
              <a:t> </a:t>
            </a:r>
            <a:r>
              <a:rPr dirty="0" baseline="-30864" sz="1350" spc="450">
                <a:latin typeface="Cambria Math"/>
                <a:cs typeface="Cambria Math"/>
              </a:rPr>
              <a:t> </a:t>
            </a:r>
            <a:r>
              <a:rPr dirty="0" baseline="-30864" sz="1350">
                <a:latin typeface="Cambria Math"/>
                <a:cs typeface="Cambria Math"/>
              </a:rPr>
              <a:t> </a:t>
            </a:r>
            <a:r>
              <a:rPr dirty="0" baseline="-30864" sz="1350" spc="-142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95">
                <a:latin typeface="Cambria Math"/>
                <a:cs typeface="Cambria Math"/>
              </a:rPr>
              <a:t> </a:t>
            </a:r>
            <a:r>
              <a:rPr dirty="0" sz="1300" spc="270">
                <a:latin typeface="Cambria Math"/>
                <a:cs typeface="Cambria Math"/>
              </a:rPr>
              <a:t> </a:t>
            </a:r>
            <a:r>
              <a:rPr dirty="0" sz="1300" spc="-50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50">
                <a:latin typeface="Cambria Math"/>
                <a:cs typeface="Cambria Math"/>
              </a:rPr>
              <a:t> </a:t>
            </a:r>
            <a:r>
              <a:rPr dirty="0" sz="1300" spc="225">
                <a:latin typeface="Cambria Math"/>
                <a:cs typeface="Cambria Math"/>
              </a:rPr>
              <a:t> </a:t>
            </a:r>
            <a:r>
              <a:rPr dirty="0" sz="1300" spc="1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30">
                <a:latin typeface="Cambria Math"/>
                <a:cs typeface="Cambria Math"/>
              </a:rPr>
              <a:t> </a:t>
            </a:r>
            <a:r>
              <a:rPr dirty="0" sz="1300" spc="610">
                <a:latin typeface="Cambria Math"/>
                <a:cs typeface="Cambria Math"/>
              </a:rPr>
              <a:t> </a:t>
            </a:r>
            <a:r>
              <a:rPr dirty="0" baseline="-18518" sz="1350" spc="450">
                <a:latin typeface="Cambria Math"/>
                <a:cs typeface="Cambria Math"/>
              </a:rPr>
              <a:t> </a:t>
            </a:r>
            <a:r>
              <a:rPr dirty="0" baseline="-18518" sz="1350">
                <a:latin typeface="Cambria Math"/>
                <a:cs typeface="Cambria Math"/>
              </a:rPr>
              <a:t> </a:t>
            </a:r>
            <a:r>
              <a:rPr dirty="0" baseline="-18518" sz="1350" spc="-67">
                <a:latin typeface="Cambria Math"/>
                <a:cs typeface="Cambria Math"/>
              </a:rPr>
              <a:t> </a:t>
            </a:r>
            <a:r>
              <a:rPr dirty="0" sz="1300" spc="300">
                <a:latin typeface="Cambria Math"/>
                <a:cs typeface="Cambria Math"/>
              </a:rPr>
              <a:t>    </a:t>
            </a:r>
            <a:r>
              <a:rPr dirty="0" sz="1300" spc="-6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22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9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1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45"/>
              </a:spcBef>
            </a:pP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300" spc="525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>
                <a:latin typeface="Cambria Math"/>
                <a:cs typeface="Cambria Math"/>
              </a:rPr>
              <a:t> </a:t>
            </a:r>
            <a:r>
              <a:rPr dirty="0" baseline="-15432" sz="135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300" spc="250">
                <a:latin typeface="Cambria Math"/>
                <a:cs typeface="Cambria Math"/>
              </a:rPr>
              <a:t> 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-70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95">
                <a:latin typeface="Cambria Math"/>
                <a:cs typeface="Cambria Math"/>
              </a:rPr>
              <a:t> </a:t>
            </a:r>
            <a:r>
              <a:rPr dirty="0" sz="1300" spc="270">
                <a:latin typeface="Cambria Math"/>
                <a:cs typeface="Cambria Math"/>
              </a:rPr>
              <a:t> </a:t>
            </a:r>
            <a:r>
              <a:rPr dirty="0" sz="1300" spc="-6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10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>
                <a:latin typeface="Cambria Math"/>
                <a:cs typeface="Cambria Math"/>
              </a:rPr>
              <a:t> </a:t>
            </a:r>
            <a:r>
              <a:rPr dirty="0" baseline="-15432" sz="1350" spc="-67">
                <a:latin typeface="Cambria Math"/>
                <a:cs typeface="Cambria Math"/>
              </a:rPr>
              <a:t> </a:t>
            </a:r>
            <a:r>
              <a:rPr dirty="0" sz="1300" spc="295">
                <a:latin typeface="Cambria Math"/>
                <a:cs typeface="Cambria Math"/>
              </a:rPr>
              <a:t>   </a:t>
            </a:r>
            <a:r>
              <a:rPr dirty="0" sz="1300" spc="-5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 spc="104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95">
                <a:latin typeface="Cambria Math"/>
                <a:cs typeface="Cambria Math"/>
              </a:rPr>
              <a:t> </a:t>
            </a:r>
            <a:r>
              <a:rPr dirty="0" sz="1300" spc="270">
                <a:latin typeface="Cambria Math"/>
                <a:cs typeface="Cambria Math"/>
              </a:rPr>
              <a:t> </a:t>
            </a:r>
            <a:r>
              <a:rPr dirty="0" sz="1300" spc="-60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225">
                <a:latin typeface="Cambria Math"/>
                <a:cs typeface="Cambria Math"/>
              </a:rPr>
              <a:t> </a:t>
            </a:r>
            <a:r>
              <a:rPr dirty="0" sz="1300" spc="3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5">
                <a:latin typeface="Cambria Math"/>
                <a:cs typeface="Cambria Math"/>
              </a:rPr>
              <a:t> </a:t>
            </a:r>
            <a:r>
              <a:rPr dirty="0" sz="1300" spc="54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>
                <a:latin typeface="Cambria Math"/>
                <a:cs typeface="Cambria Math"/>
              </a:rPr>
              <a:t> </a:t>
            </a:r>
            <a:r>
              <a:rPr dirty="0" baseline="-15432" sz="1350" spc="-82">
                <a:latin typeface="Cambria Math"/>
                <a:cs typeface="Cambria Math"/>
              </a:rPr>
              <a:t> </a:t>
            </a:r>
            <a:r>
              <a:rPr dirty="0" sz="1300" spc="300">
                <a:latin typeface="Cambria Math"/>
                <a:cs typeface="Cambria Math"/>
              </a:rPr>
              <a:t>    </a:t>
            </a:r>
            <a:r>
              <a:rPr dirty="0" sz="1300" spc="-3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8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30864" sz="1350" spc="547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480">
                <a:latin typeface="Cambria Math"/>
                <a:cs typeface="Cambria Math"/>
              </a:rPr>
              <a:t> </a:t>
            </a:r>
            <a:r>
              <a:rPr dirty="0" baseline="-18518" sz="1350" spc="450">
                <a:latin typeface="Cambria Math"/>
                <a:cs typeface="Cambria Math"/>
              </a:rPr>
              <a:t> </a:t>
            </a:r>
            <a:r>
              <a:rPr dirty="0" baseline="-18518" sz="1350" spc="142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95">
                <a:latin typeface="Cambria Math"/>
                <a:cs typeface="Cambria Math"/>
              </a:rPr>
              <a:t> </a:t>
            </a:r>
            <a:r>
              <a:rPr dirty="0" sz="1300" spc="270">
                <a:latin typeface="Cambria Math"/>
                <a:cs typeface="Cambria Math"/>
              </a:rPr>
              <a:t> </a:t>
            </a:r>
            <a:r>
              <a:rPr dirty="0" sz="1300" spc="-50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225">
                <a:latin typeface="Cambria Math"/>
                <a:cs typeface="Cambria Math"/>
              </a:rPr>
              <a:t> </a:t>
            </a:r>
            <a:r>
              <a:rPr dirty="0" sz="1300" spc="1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30">
                <a:latin typeface="Cambria Math"/>
                <a:cs typeface="Cambria Math"/>
              </a:rPr>
              <a:t> </a:t>
            </a:r>
            <a:r>
              <a:rPr dirty="0" sz="1300" spc="610">
                <a:latin typeface="Cambria Math"/>
                <a:cs typeface="Cambria Math"/>
              </a:rPr>
              <a:t> </a:t>
            </a:r>
            <a:r>
              <a:rPr dirty="0" baseline="-18518" sz="1350" spc="450">
                <a:latin typeface="Cambria Math"/>
                <a:cs typeface="Cambria Math"/>
              </a:rPr>
              <a:t> </a:t>
            </a:r>
            <a:r>
              <a:rPr dirty="0" baseline="-18518" sz="1350">
                <a:latin typeface="Cambria Math"/>
                <a:cs typeface="Cambria Math"/>
              </a:rPr>
              <a:t> </a:t>
            </a:r>
            <a:r>
              <a:rPr dirty="0" baseline="-18518" sz="1350" spc="-67">
                <a:latin typeface="Cambria Math"/>
                <a:cs typeface="Cambria Math"/>
              </a:rPr>
              <a:t> </a:t>
            </a:r>
            <a:r>
              <a:rPr dirty="0" sz="1300" spc="300">
                <a:latin typeface="Cambria Math"/>
                <a:cs typeface="Cambria Math"/>
              </a:rPr>
              <a:t>    </a:t>
            </a:r>
            <a:r>
              <a:rPr dirty="0" sz="1300" spc="-60">
                <a:latin typeface="Cambria Math"/>
                <a:cs typeface="Cambria Math"/>
              </a:rPr>
              <a:t> </a:t>
            </a:r>
            <a:r>
              <a:rPr dirty="0" sz="1300" spc="350">
                <a:latin typeface="Cambria Math"/>
                <a:cs typeface="Cambria Math"/>
              </a:rPr>
              <a:t> </a:t>
            </a:r>
            <a:r>
              <a:rPr dirty="0" sz="1300" spc="22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9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10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4418202"/>
            <a:ext cx="44780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00" spc="795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5432" sz="1350" spc="562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>
                <a:latin typeface="Cambria Math"/>
                <a:cs typeface="Cambria Math"/>
              </a:rPr>
              <a:t>   </a:t>
            </a:r>
            <a:r>
              <a:rPr dirty="0" baseline="-15432" sz="1350" spc="-13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40">
                <a:latin typeface="Cambria Math"/>
                <a:cs typeface="Cambria Math"/>
              </a:rPr>
              <a:t> </a:t>
            </a:r>
            <a:r>
              <a:rPr dirty="0" sz="1300" spc="-5">
                <a:latin typeface="Times New Roman"/>
                <a:cs typeface="Times New Roman"/>
              </a:rPr>
              <a:t>&amp;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sz="1300" spc="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sz="1300" spc="7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509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u="sng" baseline="41666" sz="1500" spc="-38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1666" sz="1500" spc="5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41666" sz="1500" spc="54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baseline="41666" sz="15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83230" y="5400166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53916" y="5400166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138042" y="5347842"/>
            <a:ext cx="13290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233170" algn="l"/>
              </a:tabLst>
            </a:pPr>
            <a:r>
              <a:rPr dirty="0" sz="1000" spc="405">
                <a:latin typeface="Cambria Math"/>
                <a:cs typeface="Cambria Math"/>
              </a:rPr>
              <a:t> </a:t>
            </a:r>
            <a:r>
              <a:rPr dirty="0" sz="1000" spc="405">
                <a:latin typeface="Cambria Math"/>
                <a:cs typeface="Cambria Math"/>
              </a:rPr>
              <a:t>	</a:t>
            </a:r>
            <a:r>
              <a:rPr dirty="0" sz="1000" spc="4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28442" y="5378322"/>
            <a:ext cx="249745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183005" algn="l"/>
                <a:tab pos="2388235" algn="l"/>
              </a:tabLst>
            </a:pP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	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	</a:t>
            </a:r>
            <a:r>
              <a:rPr dirty="0" sz="1400" spc="4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859401" y="5400166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29080" y="4527930"/>
            <a:ext cx="4778375" cy="69723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algn="r" marR="345440">
              <a:lnSpc>
                <a:spcPct val="100000"/>
              </a:lnSpc>
              <a:spcBef>
                <a:spcPts val="400"/>
              </a:spcBef>
            </a:pPr>
            <a:r>
              <a:rPr dirty="0" sz="900" spc="33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most </a:t>
            </a:r>
            <a:r>
              <a:rPr dirty="0" sz="1400" spc="-5">
                <a:latin typeface="Times New Roman"/>
                <a:cs typeface="Times New Roman"/>
              </a:rPr>
              <a:t>general solution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assuming [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840105">
              <a:lnSpc>
                <a:spcPct val="100000"/>
              </a:lnSpc>
              <a:spcBef>
                <a:spcPts val="55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91029" y="5539866"/>
            <a:ext cx="2755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9080" y="5260974"/>
            <a:ext cx="50463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919">
                <a:latin typeface="Cambria Math"/>
                <a:cs typeface="Cambria Math"/>
              </a:rPr>
              <a:t>∑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80">
                <a:latin typeface="Cambria Math"/>
                <a:cs typeface="Cambria Math"/>
              </a:rPr>
              <a:t>  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baseline="43650" sz="2100" spc="757">
                <a:latin typeface="Cambria Math"/>
                <a:cs typeface="Cambria Math"/>
              </a:rPr>
              <a:t> </a:t>
            </a:r>
            <a:r>
              <a:rPr dirty="0" baseline="43650" sz="2100" spc="765">
                <a:latin typeface="Cambria Math"/>
                <a:cs typeface="Cambria Math"/>
              </a:rPr>
              <a:t> </a:t>
            </a:r>
            <a:r>
              <a:rPr dirty="0" baseline="43650" sz="2100">
                <a:latin typeface="Cambria Math"/>
                <a:cs typeface="Cambria Math"/>
              </a:rPr>
              <a:t> </a:t>
            </a:r>
            <a:r>
              <a:rPr dirty="0" baseline="43650" sz="2100" spc="-6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baseline="43650" sz="2100" spc="757">
                <a:latin typeface="Cambria Math"/>
                <a:cs typeface="Cambria Math"/>
              </a:rPr>
              <a:t> </a:t>
            </a:r>
            <a:r>
              <a:rPr dirty="0" baseline="43650" sz="2100" spc="765">
                <a:latin typeface="Cambria Math"/>
                <a:cs typeface="Cambria Math"/>
              </a:rPr>
              <a:t> </a:t>
            </a:r>
            <a:r>
              <a:rPr dirty="0" baseline="43650" sz="2100">
                <a:latin typeface="Cambria Math"/>
                <a:cs typeface="Cambria Math"/>
              </a:rPr>
              <a:t> </a:t>
            </a:r>
            <a:r>
              <a:rPr dirty="0" baseline="43650" sz="2100" spc="-67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6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  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baseline="43650" sz="2100" spc="757">
                <a:latin typeface="Cambria Math"/>
                <a:cs typeface="Cambria Math"/>
              </a:rPr>
              <a:t> </a:t>
            </a:r>
            <a:r>
              <a:rPr dirty="0" baseline="43650" sz="2100" spc="765">
                <a:latin typeface="Cambria Math"/>
                <a:cs typeface="Cambria Math"/>
              </a:rPr>
              <a:t> </a:t>
            </a:r>
            <a:r>
              <a:rPr dirty="0" baseline="43650" sz="2100">
                <a:latin typeface="Cambria Math"/>
                <a:cs typeface="Cambria Math"/>
              </a:rPr>
              <a:t> </a:t>
            </a:r>
            <a:r>
              <a:rPr dirty="0" baseline="43650" sz="2100" spc="-44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484754" y="6704964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098419" y="6692264"/>
            <a:ext cx="89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0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575939" y="6704964"/>
            <a:ext cx="212725" cy="0"/>
          </a:xfrm>
          <a:custGeom>
            <a:avLst/>
            <a:gdLst/>
            <a:ahLst/>
            <a:cxnLst/>
            <a:rect l="l" t="t" r="r" b="b"/>
            <a:pathLst>
              <a:path w="212725" h="0">
                <a:moveTo>
                  <a:pt x="0" y="0"/>
                </a:moveTo>
                <a:lnTo>
                  <a:pt x="2121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287392" y="6664832"/>
            <a:ext cx="9144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1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533014" y="6696836"/>
            <a:ext cx="2368550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103630" algn="l"/>
                <a:tab pos="2266315" algn="l"/>
              </a:tabLst>
            </a:pP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sz="1300" spc="405">
                <a:latin typeface="Cambria Math"/>
                <a:cs typeface="Cambria Math"/>
              </a:rPr>
              <a:t>	</a:t>
            </a: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sz="1300" spc="405">
                <a:latin typeface="Cambria Math"/>
                <a:cs typeface="Cambria Math"/>
              </a:rPr>
              <a:t>	</a:t>
            </a:r>
            <a:r>
              <a:rPr dirty="0" sz="1300" spc="40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739004" y="6704964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129080" y="5657570"/>
            <a:ext cx="3263900" cy="872490"/>
          </a:xfrm>
          <a:prstGeom prst="rect">
            <a:avLst/>
          </a:prstGeom>
        </p:spPr>
        <p:txBody>
          <a:bodyPr wrap="square" lIns="0" tIns="1104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70"/>
              </a:spcBef>
            </a:pPr>
            <a:r>
              <a:rPr dirty="0" sz="1400" spc="-5">
                <a:latin typeface="Times New Roman"/>
                <a:cs typeface="Times New Roman"/>
              </a:rPr>
              <a:t>Using the initial condition to find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(</a:t>
            </a: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baseline="-15432" sz="1350" spc="562">
                <a:latin typeface="Cambria Math"/>
                <a:cs typeface="Cambria Math"/>
              </a:rPr>
              <a:t> </a:t>
            </a:r>
            <a:r>
              <a:rPr dirty="0" sz="1400" spc="484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300" spc="540">
                <a:latin typeface="Cambria Math"/>
                <a:cs typeface="Cambria Math"/>
              </a:rPr>
              <a:t> </a:t>
            </a:r>
            <a:r>
              <a:rPr dirty="0" baseline="-15432" sz="1350" spc="562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400">
                <a:latin typeface="Times New Roman"/>
                <a:cs typeface="Times New Roman"/>
              </a:rPr>
              <a:t>For   </a:t>
            </a:r>
            <a:r>
              <a:rPr dirty="0" baseline="1984" sz="210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      </a:t>
            </a:r>
            <a:r>
              <a:rPr dirty="0" baseline="1984" sz="2100">
                <a:latin typeface="Times New Roman"/>
                <a:cs typeface="Times New Roman"/>
              </a:rPr>
              <a:t>    </a:t>
            </a:r>
            <a:r>
              <a:rPr dirty="0" sz="1400">
                <a:latin typeface="Times New Roman"/>
                <a:cs typeface="Times New Roman"/>
              </a:rPr>
              <a:t>          , eq.(22) </a:t>
            </a:r>
            <a:r>
              <a:rPr dirty="0" sz="1400" spc="-5">
                <a:latin typeface="Times New Roman"/>
                <a:cs typeface="Times New Roman"/>
              </a:rPr>
              <a:t>will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  <a:p>
            <a:pPr marL="862965">
              <a:lnSpc>
                <a:spcPct val="100000"/>
              </a:lnSpc>
              <a:spcBef>
                <a:spcPts val="56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913889" y="6844664"/>
            <a:ext cx="2774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29080" y="6565772"/>
            <a:ext cx="46501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935">
                <a:latin typeface="Cambria Math"/>
                <a:cs typeface="Cambria Math"/>
              </a:rPr>
              <a:t>∑</a:t>
            </a:r>
            <a:r>
              <a:rPr dirty="0" sz="1300" spc="254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 </a:t>
            </a:r>
            <a:r>
              <a:rPr dirty="0" sz="1300" spc="-50">
                <a:latin typeface="Cambria Math"/>
                <a:cs typeface="Cambria Math"/>
              </a:rPr>
              <a:t> </a:t>
            </a:r>
            <a:r>
              <a:rPr dirty="0" baseline="43650" sz="2100" spc="757">
                <a:latin typeface="Cambria Math"/>
                <a:cs typeface="Cambria Math"/>
              </a:rPr>
              <a:t> </a:t>
            </a:r>
            <a:r>
              <a:rPr dirty="0" baseline="43650" sz="2100" spc="765">
                <a:latin typeface="Cambria Math"/>
                <a:cs typeface="Cambria Math"/>
              </a:rPr>
              <a:t> </a:t>
            </a:r>
            <a:r>
              <a:rPr dirty="0" baseline="43650" sz="2100">
                <a:latin typeface="Cambria Math"/>
                <a:cs typeface="Cambria Math"/>
              </a:rPr>
              <a:t> </a:t>
            </a:r>
            <a:r>
              <a:rPr dirty="0" baseline="43650" sz="2100" spc="-67">
                <a:latin typeface="Cambria Math"/>
                <a:cs typeface="Cambria Math"/>
              </a:rPr>
              <a:t> </a:t>
            </a:r>
            <a:r>
              <a:rPr dirty="0" sz="1300" spc="33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44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 </a:t>
            </a:r>
            <a:r>
              <a:rPr dirty="0" sz="1300" spc="-65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95">
                <a:latin typeface="Cambria Math"/>
                <a:cs typeface="Cambria Math"/>
              </a:rPr>
              <a:t> </a:t>
            </a:r>
            <a:r>
              <a:rPr dirty="0" sz="1300" spc="270">
                <a:latin typeface="Cambria Math"/>
                <a:cs typeface="Cambria Math"/>
              </a:rPr>
              <a:t> </a:t>
            </a:r>
            <a:r>
              <a:rPr dirty="0" sz="1300" spc="-40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-55">
                <a:latin typeface="Cambria Math"/>
                <a:cs typeface="Cambria Math"/>
              </a:rPr>
              <a:t> </a:t>
            </a:r>
            <a:r>
              <a:rPr dirty="0" baseline="43650" sz="2100" spc="757">
                <a:latin typeface="Cambria Math"/>
                <a:cs typeface="Cambria Math"/>
              </a:rPr>
              <a:t> </a:t>
            </a:r>
            <a:r>
              <a:rPr dirty="0" baseline="43650" sz="2100" spc="765">
                <a:latin typeface="Cambria Math"/>
                <a:cs typeface="Cambria Math"/>
              </a:rPr>
              <a:t> </a:t>
            </a:r>
            <a:r>
              <a:rPr dirty="0" baseline="43650" sz="2100">
                <a:latin typeface="Cambria Math"/>
                <a:cs typeface="Cambria Math"/>
              </a:rPr>
              <a:t> </a:t>
            </a:r>
            <a:r>
              <a:rPr dirty="0" baseline="43650" sz="2100" spc="-67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1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30">
                <a:latin typeface="Cambria Math"/>
                <a:cs typeface="Cambria Math"/>
              </a:rPr>
              <a:t> </a:t>
            </a:r>
            <a:r>
              <a:rPr dirty="0" sz="1300" spc="61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 </a:t>
            </a:r>
            <a:r>
              <a:rPr dirty="0" sz="1300" spc="5">
                <a:latin typeface="Cambria Math"/>
                <a:cs typeface="Cambria Math"/>
              </a:rPr>
              <a:t> </a:t>
            </a:r>
            <a:r>
              <a:rPr dirty="0" sz="1300" spc="300">
                <a:latin typeface="Cambria Math"/>
                <a:cs typeface="Cambria Math"/>
              </a:rPr>
              <a:t>    </a:t>
            </a:r>
            <a:r>
              <a:rPr dirty="0" sz="1300" spc="-45">
                <a:latin typeface="Cambria Math"/>
                <a:cs typeface="Cambria Math"/>
              </a:rPr>
              <a:t> </a:t>
            </a:r>
            <a:r>
              <a:rPr dirty="0" baseline="43650" sz="2100" spc="757">
                <a:latin typeface="Cambria Math"/>
                <a:cs typeface="Cambria Math"/>
              </a:rPr>
              <a:t> </a:t>
            </a:r>
            <a:r>
              <a:rPr dirty="0" baseline="43650" sz="2100" spc="765">
                <a:latin typeface="Cambria Math"/>
                <a:cs typeface="Cambria Math"/>
              </a:rPr>
              <a:t> </a:t>
            </a:r>
            <a:r>
              <a:rPr dirty="0" baseline="43650" sz="2100">
                <a:latin typeface="Cambria Math"/>
                <a:cs typeface="Cambria Math"/>
              </a:rPr>
              <a:t> </a:t>
            </a:r>
            <a:r>
              <a:rPr dirty="0" baseline="43650" sz="2100" spc="-67">
                <a:latin typeface="Cambria Math"/>
                <a:cs typeface="Cambria Math"/>
              </a:rPr>
              <a:t> </a:t>
            </a:r>
            <a:r>
              <a:rPr dirty="0" sz="1300" spc="434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87651" y="7656956"/>
            <a:ext cx="89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0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657982" y="7688960"/>
            <a:ext cx="11430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0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609723" y="7697088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129080" y="6966783"/>
            <a:ext cx="993140" cy="554990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sz="1400">
                <a:latin typeface="Arial"/>
                <a:cs typeface="Arial"/>
              </a:rPr>
              <a:t>→</a:t>
            </a:r>
            <a:endParaRPr sz="14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3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13889" y="7836789"/>
            <a:ext cx="27749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9080" y="7557896"/>
            <a:ext cx="24726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300" spc="44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-10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 </a:t>
            </a:r>
            <a:r>
              <a:rPr dirty="0" sz="1300" spc="-50">
                <a:latin typeface="Cambria Math"/>
                <a:cs typeface="Cambria Math"/>
              </a:rPr>
              <a:t> </a:t>
            </a:r>
            <a:r>
              <a:rPr dirty="0" baseline="43650" sz="2100" spc="757">
                <a:latin typeface="Cambria Math"/>
                <a:cs typeface="Cambria Math"/>
              </a:rPr>
              <a:t> </a:t>
            </a:r>
            <a:r>
              <a:rPr dirty="0" baseline="43650" sz="2100" spc="765">
                <a:latin typeface="Cambria Math"/>
                <a:cs typeface="Cambria Math"/>
              </a:rPr>
              <a:t> </a:t>
            </a:r>
            <a:r>
              <a:rPr dirty="0" baseline="43650" sz="2100">
                <a:latin typeface="Cambria Math"/>
                <a:cs typeface="Cambria Math"/>
              </a:rPr>
              <a:t> </a:t>
            </a:r>
            <a:r>
              <a:rPr dirty="0" baseline="43650" sz="2100" spc="-67">
                <a:latin typeface="Cambria Math"/>
                <a:cs typeface="Cambria Math"/>
              </a:rPr>
              <a:t> </a:t>
            </a:r>
            <a:r>
              <a:rPr dirty="0" sz="1300" spc="34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19174" y="8252840"/>
            <a:ext cx="1619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1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519682" y="8251825"/>
            <a:ext cx="165100" cy="0"/>
          </a:xfrm>
          <a:custGeom>
            <a:avLst/>
            <a:gdLst/>
            <a:ahLst/>
            <a:cxnLst/>
            <a:rect l="l" t="t" r="r" b="b"/>
            <a:pathLst>
              <a:path w="165100" h="0">
                <a:moveTo>
                  <a:pt x="0" y="0"/>
                </a:moveTo>
                <a:lnTo>
                  <a:pt x="1645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129080" y="8112632"/>
            <a:ext cx="6572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baseline="33730" sz="2100" spc="727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59966" y="8287892"/>
            <a:ext cx="24955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24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041905" y="8111108"/>
            <a:ext cx="56959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31188" y="8812529"/>
            <a:ext cx="2000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7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11553" y="8899397"/>
            <a:ext cx="24955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229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268347" y="8834373"/>
            <a:ext cx="264160" cy="0"/>
          </a:xfrm>
          <a:custGeom>
            <a:avLst/>
            <a:gdLst/>
            <a:ahLst/>
            <a:cxnLst/>
            <a:rect l="l" t="t" r="r" b="b"/>
            <a:pathLst>
              <a:path w="264160" h="0">
                <a:moveTo>
                  <a:pt x="0" y="0"/>
                </a:moveTo>
                <a:lnTo>
                  <a:pt x="2636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657982" y="8794241"/>
            <a:ext cx="89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0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342514" y="8826245"/>
            <a:ext cx="800100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7865" algn="l"/>
              </a:tabLst>
            </a:pP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sz="1300" spc="405">
                <a:latin typeface="Cambria Math"/>
                <a:cs typeface="Cambria Math"/>
              </a:rPr>
              <a:t>	</a:t>
            </a:r>
            <a:r>
              <a:rPr dirty="0" sz="1300" spc="40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980054" y="8834373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040382" y="8481821"/>
            <a:ext cx="1428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974850" y="8974073"/>
            <a:ext cx="2755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29080" y="8558021"/>
            <a:ext cx="2852420" cy="376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80"/>
              </a:lnSpc>
              <a:spcBef>
                <a:spcPts val="100"/>
              </a:spcBef>
              <a:tabLst>
                <a:tab pos="1139190" algn="l"/>
                <a:tab pos="1850389" algn="l"/>
              </a:tabLst>
            </a:pPr>
            <a:r>
              <a:rPr dirty="0" baseline="-43650" sz="2100" spc="165">
                <a:latin typeface="Cambria Math"/>
                <a:cs typeface="Cambria Math"/>
              </a:rPr>
              <a:t>(</a:t>
            </a:r>
            <a:r>
              <a:rPr dirty="0" u="sng" sz="1400" spc="-3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50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47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484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	</a:t>
            </a:r>
            <a:r>
              <a:rPr dirty="0" sz="1400" spc="50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306705">
              <a:lnSpc>
                <a:spcPts val="1380"/>
              </a:lnSpc>
              <a:tabLst>
                <a:tab pos="675005" algn="l"/>
                <a:tab pos="1433195" algn="l"/>
                <a:tab pos="2131060" algn="l"/>
              </a:tabLst>
            </a:pPr>
            <a:r>
              <a:rPr dirty="0" sz="1400" spc="110">
                <a:latin typeface="Cambria Math"/>
                <a:cs typeface="Cambria Math"/>
              </a:rPr>
              <a:t>)	</a:t>
            </a:r>
            <a:r>
              <a:rPr dirty="0" sz="1400" spc="865">
                <a:latin typeface="Cambria Math"/>
                <a:cs typeface="Cambria Math"/>
              </a:rPr>
              <a:t>∑	</a:t>
            </a:r>
            <a:r>
              <a:rPr dirty="0" sz="1300" spc="1435">
                <a:latin typeface="Cambria Math"/>
                <a:cs typeface="Cambria Math"/>
              </a:rPr>
              <a:t> </a:t>
            </a:r>
            <a:r>
              <a:rPr dirty="0" sz="1300" spc="865">
                <a:latin typeface="Cambria Math"/>
                <a:cs typeface="Cambria Math"/>
              </a:rPr>
              <a:t> </a:t>
            </a:r>
            <a:r>
              <a:rPr dirty="0" sz="1300" spc="-15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 </a:t>
            </a:r>
            <a:r>
              <a:rPr dirty="0" sz="1300">
                <a:latin typeface="Cambria Math"/>
                <a:cs typeface="Cambria Math"/>
              </a:rPr>
              <a:t>	</a:t>
            </a:r>
            <a:r>
              <a:rPr dirty="0" sz="1300" spc="34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29080" y="9187433"/>
            <a:ext cx="2609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Using Fourier sine series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expansion</a:t>
            </a:r>
            <a:r>
              <a:rPr dirty="0" sz="120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22044" y="1523745"/>
            <a:ext cx="977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6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17650" y="1537461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528825" y="1569211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833424" y="539596"/>
            <a:ext cx="2127250" cy="927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" marR="5080" indent="-247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Partial  Differential</a:t>
            </a:r>
            <a:r>
              <a:rPr dirty="0" sz="1400" spc="-3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Equation</a:t>
            </a:r>
            <a:endParaRPr sz="1400">
              <a:latin typeface="Lucida Calligraphy"/>
              <a:cs typeface="Lucida Calligraphy"/>
            </a:endParaRPr>
          </a:p>
          <a:p>
            <a:pPr algn="ctr" marR="145415">
              <a:lnSpc>
                <a:spcPct val="100000"/>
              </a:lnSpc>
              <a:spcBef>
                <a:spcPts val="1505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12722" y="1633473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16125" y="1301241"/>
            <a:ext cx="12103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8933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50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52826" y="1551177"/>
            <a:ext cx="11430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0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506091" y="1569211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4" h="0">
                <a:moveTo>
                  <a:pt x="0" y="0"/>
                </a:moveTo>
                <a:lnTo>
                  <a:pt x="207263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29080" y="1426209"/>
            <a:ext cx="20326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4510" algn="l"/>
                <a:tab pos="1611630" algn="l"/>
              </a:tabLst>
            </a:pPr>
            <a:r>
              <a:rPr dirty="0" sz="1300" spc="440">
                <a:latin typeface="Cambria Math"/>
                <a:cs typeface="Cambria Math"/>
              </a:rPr>
              <a:t> </a:t>
            </a:r>
            <a:r>
              <a:rPr dirty="0" sz="1300" spc="440">
                <a:latin typeface="Cambria Math"/>
                <a:cs typeface="Cambria Math"/>
              </a:rPr>
              <a:t>  </a:t>
            </a:r>
            <a:r>
              <a:rPr dirty="0" sz="1300" spc="12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	</a:t>
            </a:r>
            <a:r>
              <a:rPr dirty="0" sz="1300" spc="280">
                <a:latin typeface="Cambria Math"/>
                <a:cs typeface="Cambria Math"/>
              </a:rPr>
              <a:t>∫ </a:t>
            </a:r>
            <a:r>
              <a:rPr dirty="0" sz="1300" spc="-3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100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</a:t>
            </a:r>
            <a:r>
              <a:rPr dirty="0" sz="1300" spc="26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1826412"/>
            <a:ext cx="288925" cy="497840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484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560"/>
              </a:spcBef>
            </a:pPr>
            <a:r>
              <a:rPr dirty="0" sz="1300" spc="40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141780" y="2119375"/>
            <a:ext cx="264160" cy="0"/>
          </a:xfrm>
          <a:custGeom>
            <a:avLst/>
            <a:gdLst/>
            <a:ahLst/>
            <a:cxnLst/>
            <a:rect l="l" t="t" r="r" b="b"/>
            <a:pathLst>
              <a:path w="264159" h="0">
                <a:moveTo>
                  <a:pt x="0" y="0"/>
                </a:moveTo>
                <a:lnTo>
                  <a:pt x="26365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529841" y="2073909"/>
            <a:ext cx="977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6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25498" y="2087625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836673" y="2119375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083054" y="1839213"/>
            <a:ext cx="92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22094" y="2183637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23973" y="1851406"/>
            <a:ext cx="1223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203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50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72867" y="2101341"/>
            <a:ext cx="11430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0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826130" y="2119375"/>
            <a:ext cx="207645" cy="0"/>
          </a:xfrm>
          <a:custGeom>
            <a:avLst/>
            <a:gdLst/>
            <a:ahLst/>
            <a:cxnLst/>
            <a:rect l="l" t="t" r="r" b="b"/>
            <a:pathLst>
              <a:path w="207644" h="0">
                <a:moveTo>
                  <a:pt x="0" y="0"/>
                </a:moveTo>
                <a:lnTo>
                  <a:pt x="207263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421638" y="1976373"/>
            <a:ext cx="20580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1020" algn="l"/>
                <a:tab pos="1637030" algn="l"/>
              </a:tabLst>
            </a:pPr>
            <a:r>
              <a:rPr dirty="0" sz="1300" spc="570">
                <a:latin typeface="Cambria Math"/>
                <a:cs typeface="Cambria Math"/>
              </a:rPr>
              <a:t> </a:t>
            </a:r>
            <a:r>
              <a:rPr dirty="0" sz="1300" spc="570">
                <a:latin typeface="Cambria Math"/>
                <a:cs typeface="Cambria Math"/>
              </a:rPr>
              <a:t>  </a:t>
            </a:r>
            <a:r>
              <a:rPr dirty="0" sz="1300" spc="114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	</a:t>
            </a:r>
            <a:r>
              <a:rPr dirty="0" sz="1300" spc="280">
                <a:latin typeface="Cambria Math"/>
                <a:cs typeface="Cambria Math"/>
              </a:rPr>
              <a:t>∫ </a:t>
            </a:r>
            <a:r>
              <a:rPr dirty="0" sz="1300" spc="-50">
                <a:latin typeface="Cambria Math"/>
                <a:cs typeface="Cambria Math"/>
              </a:rPr>
              <a:t> </a:t>
            </a: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100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</a:t>
            </a:r>
            <a:r>
              <a:rPr dirty="0" sz="1300" spc="26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9080" y="2585973"/>
            <a:ext cx="16459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925">
                <a:latin typeface="Cambria Math"/>
                <a:cs typeface="Cambria Math"/>
              </a:rPr>
              <a:t>∑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 </a:t>
            </a:r>
            <a:r>
              <a:rPr dirty="0" sz="1300">
                <a:latin typeface="Cambria Math"/>
                <a:cs typeface="Cambria Math"/>
              </a:rPr>
              <a:t>  </a:t>
            </a:r>
            <a:r>
              <a:rPr dirty="0" sz="1300" spc="-135">
                <a:latin typeface="Cambria Math"/>
                <a:cs typeface="Cambria Math"/>
              </a:rPr>
              <a:t> </a:t>
            </a:r>
            <a:r>
              <a:rPr dirty="0" baseline="-38461" sz="1950" spc="607">
                <a:latin typeface="Cambria Math"/>
                <a:cs typeface="Cambria Math"/>
              </a:rPr>
              <a:t> </a:t>
            </a:r>
            <a:endParaRPr baseline="-38461" sz="195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612770" y="2725165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107438" y="2372613"/>
            <a:ext cx="1428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41905" y="2864865"/>
            <a:ext cx="2762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9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00070" y="2448813"/>
            <a:ext cx="7296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17220" algn="l"/>
              </a:tabLst>
            </a:pP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509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217798" y="2725165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476371" y="2433573"/>
            <a:ext cx="946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410839" y="280542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268089" y="2725165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255389" y="2448813"/>
            <a:ext cx="1320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99185" algn="l"/>
              </a:tabLst>
            </a:pP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509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0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355082" y="2725165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880486" y="2585973"/>
            <a:ext cx="28327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5463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-4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165">
                <a:latin typeface="Cambria Math"/>
                <a:cs typeface="Cambria Math"/>
              </a:rPr>
              <a:t> </a:t>
            </a:r>
            <a:r>
              <a:rPr dirty="0" baseline="-35714" sz="2100" spc="652">
                <a:latin typeface="Cambria Math"/>
                <a:cs typeface="Cambria Math"/>
              </a:rPr>
              <a:t> </a:t>
            </a:r>
            <a:r>
              <a:rPr dirty="0" baseline="-35714" sz="2100" spc="-7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 </a:t>
            </a:r>
            <a:r>
              <a:rPr dirty="0" baseline="1984" sz="2100" spc="46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baseline="1984" sz="2100" spc="46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   </a:t>
            </a:r>
            <a:r>
              <a:rPr dirty="0" sz="1400" spc="105">
                <a:latin typeface="Cambria Math"/>
                <a:cs typeface="Cambria Math"/>
              </a:rPr>
              <a:t>( </a:t>
            </a:r>
            <a:r>
              <a:rPr dirty="0" baseline="-35714" sz="2100" spc="157">
                <a:latin typeface="Cambria Math"/>
                <a:cs typeface="Cambria Math"/>
              </a:rPr>
              <a:t>   </a:t>
            </a:r>
            <a:r>
              <a:rPr dirty="0" sz="1400" spc="484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95">
                <a:latin typeface="Cambria Math"/>
                <a:cs typeface="Cambria Math"/>
              </a:rPr>
              <a:t> </a:t>
            </a:r>
            <a:r>
              <a:rPr dirty="0" sz="1300" spc="270">
                <a:latin typeface="Cambria Math"/>
                <a:cs typeface="Cambria Math"/>
              </a:rPr>
              <a:t> </a:t>
            </a:r>
            <a:r>
              <a:rPr dirty="0" sz="1300" spc="-50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 </a:t>
            </a:r>
            <a:r>
              <a:rPr dirty="0" sz="1300" spc="-135">
                <a:latin typeface="Cambria Math"/>
                <a:cs typeface="Cambria Math"/>
              </a:rPr>
              <a:t> </a:t>
            </a:r>
            <a:r>
              <a:rPr dirty="0" baseline="-38461" sz="1950" spc="607">
                <a:latin typeface="Cambria Math"/>
                <a:cs typeface="Cambria Math"/>
              </a:rPr>
              <a:t> </a:t>
            </a:r>
            <a:r>
              <a:rPr dirty="0" baseline="-38461" sz="1950">
                <a:latin typeface="Cambria Math"/>
                <a:cs typeface="Cambria Math"/>
              </a:rPr>
              <a:t>	</a:t>
            </a:r>
            <a:r>
              <a:rPr dirty="0" sz="1300" spc="22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282063" y="3365245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2540635" y="3073653"/>
            <a:ext cx="946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475102" y="344551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341242" y="3365245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269363" y="3088894"/>
            <a:ext cx="23399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1245" algn="l"/>
                <a:tab pos="211899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509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50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388484" y="3365245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043429" y="3226054"/>
            <a:ext cx="36518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25090" algn="l"/>
              </a:tabLst>
            </a:pP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3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baseline="-35714" sz="2100" spc="652">
                <a:latin typeface="Cambria Math"/>
                <a:cs typeface="Cambria Math"/>
              </a:rPr>
              <a:t> </a:t>
            </a:r>
            <a:r>
              <a:rPr dirty="0" baseline="-35714" sz="2100" spc="-7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∫  </a:t>
            </a:r>
            <a:r>
              <a:rPr dirty="0" baseline="1984" sz="2100" spc="46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baseline="1984" sz="2100" spc="46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   </a:t>
            </a:r>
            <a:r>
              <a:rPr dirty="0" sz="1400" spc="105">
                <a:latin typeface="Cambria Math"/>
                <a:cs typeface="Cambria Math"/>
              </a:rPr>
              <a:t>( </a:t>
            </a:r>
            <a:r>
              <a:rPr dirty="0" baseline="-35714" sz="2100" spc="157">
                <a:latin typeface="Cambria Math"/>
                <a:cs typeface="Cambria Math"/>
              </a:rPr>
              <a:t>    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300" spc="165">
                <a:latin typeface="Cambria Math"/>
                <a:cs typeface="Cambria Math"/>
              </a:rPr>
              <a:t> </a:t>
            </a:r>
            <a:r>
              <a:rPr dirty="0" sz="1300" spc="300">
                <a:latin typeface="Cambria Math"/>
                <a:cs typeface="Cambria Math"/>
              </a:rPr>
              <a:t>    </a:t>
            </a:r>
            <a:r>
              <a:rPr dirty="0" sz="1300">
                <a:latin typeface="Cambria Math"/>
                <a:cs typeface="Cambria Math"/>
              </a:rPr>
              <a:t>  </a:t>
            </a:r>
            <a:r>
              <a:rPr dirty="0" sz="1300" spc="-140">
                <a:latin typeface="Cambria Math"/>
                <a:cs typeface="Cambria Math"/>
              </a:rPr>
              <a:t> </a:t>
            </a:r>
            <a:r>
              <a:rPr dirty="0" baseline="-38461" sz="1950" spc="607">
                <a:latin typeface="Cambria Math"/>
                <a:cs typeface="Cambria Math"/>
              </a:rPr>
              <a:t> </a:t>
            </a:r>
            <a:r>
              <a:rPr dirty="0" baseline="-38461" sz="1950">
                <a:latin typeface="Cambria Math"/>
                <a:cs typeface="Cambria Math"/>
              </a:rPr>
              <a:t>	</a:t>
            </a:r>
            <a:r>
              <a:rPr dirty="0" sz="1300" spc="22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27150" y="3826890"/>
            <a:ext cx="8255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Times New Roman"/>
                <a:cs typeface="Times New Roman"/>
              </a:rPr>
              <a:t>5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29080" y="3736974"/>
            <a:ext cx="38620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Ex 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Solve the </a:t>
            </a:r>
            <a:r>
              <a:rPr dirty="0" sz="1400" spc="-10">
                <a:latin typeface="Times New Roman"/>
                <a:cs typeface="Times New Roman"/>
              </a:rPr>
              <a:t>following </a:t>
            </a:r>
            <a:r>
              <a:rPr dirty="0" sz="1400" spc="-5">
                <a:latin typeface="Times New Roman"/>
                <a:cs typeface="Times New Roman"/>
              </a:rPr>
              <a:t>partial</a:t>
            </a:r>
            <a:r>
              <a:rPr dirty="0" sz="1400" spc="-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differential equation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115305" y="3660774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029580" y="3640353"/>
            <a:ext cx="259079" cy="41592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15">
                <a:latin typeface="Cambria Math"/>
                <a:cs typeface="Cambria Math"/>
              </a:rPr>
              <a:t> </a:t>
            </a:r>
            <a:r>
              <a:rPr dirty="0" sz="1000" spc="415">
                <a:latin typeface="Cambria Math"/>
                <a:cs typeface="Cambria Math"/>
              </a:rPr>
              <a:t>  </a:t>
            </a:r>
            <a:r>
              <a:rPr dirty="0" sz="1000" spc="-110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22860">
              <a:lnSpc>
                <a:spcPct val="100000"/>
              </a:lnSpc>
            </a:pPr>
            <a:r>
              <a:rPr dirty="0" sz="1000" spc="440">
                <a:latin typeface="Cambria Math"/>
                <a:cs typeface="Cambria Math"/>
              </a:rPr>
              <a:t> </a:t>
            </a:r>
            <a:r>
              <a:rPr dirty="0" sz="1000" spc="280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5042280" y="3877690"/>
            <a:ext cx="236854" cy="0"/>
          </a:xfrm>
          <a:custGeom>
            <a:avLst/>
            <a:gdLst/>
            <a:ahLst/>
            <a:cxnLst/>
            <a:rect l="l" t="t" r="r" b="b"/>
            <a:pathLst>
              <a:path w="236854" h="0">
                <a:moveTo>
                  <a:pt x="0" y="0"/>
                </a:moveTo>
                <a:lnTo>
                  <a:pt x="2365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5314950" y="3736974"/>
            <a:ext cx="28892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587746" y="372325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782817" y="3660774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697473" y="3640353"/>
            <a:ext cx="258445" cy="41592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15">
                <a:latin typeface="Cambria Math"/>
                <a:cs typeface="Cambria Math"/>
              </a:rPr>
              <a:t> </a:t>
            </a:r>
            <a:r>
              <a:rPr dirty="0" sz="1000" spc="415">
                <a:latin typeface="Cambria Math"/>
                <a:cs typeface="Cambria Math"/>
              </a:rPr>
              <a:t>  </a:t>
            </a:r>
            <a:r>
              <a:rPr dirty="0" sz="1000" spc="-110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710173" y="3877690"/>
            <a:ext cx="236220" cy="0"/>
          </a:xfrm>
          <a:custGeom>
            <a:avLst/>
            <a:gdLst/>
            <a:ahLst/>
            <a:cxnLst/>
            <a:rect l="l" t="t" r="r" b="b"/>
            <a:pathLst>
              <a:path w="236220" h="0">
                <a:moveTo>
                  <a:pt x="0" y="0"/>
                </a:moveTo>
                <a:lnTo>
                  <a:pt x="23622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5973317" y="3736974"/>
            <a:ext cx="46100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here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129080" y="3995141"/>
            <a:ext cx="4686935" cy="65024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 i="1">
                <a:latin typeface="Times New Roman"/>
                <a:cs typeface="Times New Roman"/>
              </a:rPr>
              <a:t>u </a:t>
            </a:r>
            <a:r>
              <a:rPr dirty="0" sz="1400" spc="-5">
                <a:latin typeface="Times New Roman"/>
                <a:cs typeface="Times New Roman"/>
              </a:rPr>
              <a:t>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00" spc="-5" i="1">
                <a:latin typeface="Times New Roman"/>
                <a:cs typeface="Times New Roman"/>
              </a:rPr>
              <a:t>t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-10" i="1">
                <a:latin typeface="Times New Roman"/>
                <a:cs typeface="Times New Roman"/>
              </a:rPr>
              <a:t>x</a:t>
            </a:r>
            <a:r>
              <a:rPr dirty="0" sz="1400" spc="-10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 boundary </a:t>
            </a:r>
            <a:r>
              <a:rPr dirty="0" sz="1400">
                <a:latin typeface="Times New Roman"/>
                <a:cs typeface="Times New Roman"/>
              </a:rPr>
              <a:t>&amp; </a:t>
            </a:r>
            <a:r>
              <a:rPr dirty="0" sz="1400" spc="-5">
                <a:latin typeface="Times New Roman"/>
                <a:cs typeface="Times New Roman"/>
              </a:rPr>
              <a:t>initial conditions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906392" y="4907407"/>
            <a:ext cx="1619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1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906901" y="4906390"/>
            <a:ext cx="166370" cy="0"/>
          </a:xfrm>
          <a:custGeom>
            <a:avLst/>
            <a:gdLst/>
            <a:ahLst/>
            <a:cxnLst/>
            <a:rect l="l" t="t" r="r" b="b"/>
            <a:pathLst>
              <a:path w="166370" h="0">
                <a:moveTo>
                  <a:pt x="0" y="0"/>
                </a:moveTo>
                <a:lnTo>
                  <a:pt x="16611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208328" y="4765674"/>
            <a:ext cx="46297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47222" sz="1500" spc="622">
                <a:latin typeface="Cambria Math"/>
                <a:cs typeface="Cambria Math"/>
              </a:rPr>
              <a:t> </a:t>
            </a:r>
            <a:r>
              <a:rPr dirty="0" baseline="47222" sz="1500" spc="667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-16666" sz="1500" spc="345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129080" y="5123814"/>
            <a:ext cx="3130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310386" y="5571870"/>
            <a:ext cx="977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6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217472" y="5488051"/>
            <a:ext cx="366395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00" spc="440">
                <a:latin typeface="Cambria Math"/>
                <a:cs typeface="Cambria Math"/>
              </a:rPr>
              <a:t> </a:t>
            </a:r>
            <a:r>
              <a:rPr dirty="0" sz="1300" spc="440">
                <a:latin typeface="Cambria Math"/>
                <a:cs typeface="Cambria Math"/>
              </a:rPr>
              <a:t>  </a:t>
            </a:r>
            <a:r>
              <a:rPr dirty="0" sz="1300" spc="12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606041" y="5609970"/>
            <a:ext cx="92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604517" y="5428614"/>
            <a:ext cx="2863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3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  </a:t>
            </a:r>
            <a:r>
              <a:rPr dirty="0" sz="1000" spc="90">
                <a:latin typeface="Cambria Math"/>
                <a:cs typeface="Cambria Math"/>
              </a:rPr>
              <a:t> </a:t>
            </a: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764538" y="5593207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545207" y="5428614"/>
            <a:ext cx="1733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584830" y="5622162"/>
            <a:ext cx="9334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3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702054" y="5481954"/>
            <a:ext cx="14516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30605" algn="l"/>
              </a:tabLst>
            </a:pPr>
            <a:r>
              <a:rPr dirty="0" sz="1300" spc="-5">
                <a:latin typeface="Cambria Math"/>
                <a:cs typeface="Cambria Math"/>
              </a:rPr>
              <a:t>∫  </a:t>
            </a:r>
            <a:r>
              <a:rPr dirty="0" sz="1300" spc="-110">
                <a:latin typeface="Cambria Math"/>
                <a:cs typeface="Cambria Math"/>
              </a:rPr>
              <a:t> </a:t>
            </a:r>
            <a:r>
              <a:rPr dirty="0" baseline="1984" sz="2100" spc="682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1984" sz="2100" spc="644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50">
                <a:latin typeface="Cambria Math"/>
                <a:cs typeface="Cambria Math"/>
              </a:rPr>
              <a:t> </a:t>
            </a:r>
            <a:r>
              <a:rPr dirty="0" baseline="2136" sz="1950" spc="397">
                <a:latin typeface="Cambria Math"/>
                <a:cs typeface="Cambria Math"/>
              </a:rPr>
              <a:t> </a:t>
            </a:r>
            <a:r>
              <a:rPr dirty="0" baseline="2136" sz="1950" spc="382">
                <a:latin typeface="Cambria Math"/>
                <a:cs typeface="Cambria Math"/>
              </a:rPr>
              <a:t> </a:t>
            </a:r>
            <a:r>
              <a:rPr dirty="0" baseline="2136" sz="1950" spc="3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	</a:t>
            </a:r>
            <a:r>
              <a:rPr dirty="0" baseline="1984" sz="2100" spc="644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 </a:t>
            </a:r>
            <a:r>
              <a:rPr dirty="0" baseline="1984" sz="2100" spc="705">
                <a:latin typeface="Cambria Math"/>
                <a:cs typeface="Cambria Math"/>
              </a:rPr>
              <a:t> 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273810" y="6009513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1286510" y="6002146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1"/>
                </a:moveTo>
                <a:lnTo>
                  <a:pt x="73152" y="12191"/>
                </a:lnTo>
                <a:lnTo>
                  <a:pt x="7315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1446022" y="599427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607691" y="6021704"/>
            <a:ext cx="889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0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2568575" y="6008242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4" h="0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1129080" y="5878448"/>
            <a:ext cx="206311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>
                <a:latin typeface="Times New Roman"/>
                <a:cs typeface="Times New Roman"/>
              </a:rPr>
              <a:t>=</a:t>
            </a:r>
            <a:r>
              <a:rPr dirty="0" baseline="35714" sz="2100" spc="142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52777" sz="1500" spc="532">
                <a:latin typeface="Cambria Math"/>
                <a:cs typeface="Cambria Math"/>
              </a:rPr>
              <a:t> </a:t>
            </a:r>
            <a:r>
              <a:rPr dirty="0" baseline="52777" sz="1500" spc="7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-15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-7">
                <a:latin typeface="Cambria Math"/>
                <a:cs typeface="Cambria Math"/>
              </a:rPr>
              <a:t> </a:t>
            </a:r>
            <a:r>
              <a:rPr dirty="0" baseline="3968" sz="2100" spc="712">
                <a:latin typeface="Cambria Math"/>
                <a:cs typeface="Cambria Math"/>
              </a:rPr>
              <a:t> </a:t>
            </a:r>
            <a:r>
              <a:rPr dirty="0" baseline="3968" sz="2100" spc="405">
                <a:latin typeface="Cambria Math"/>
                <a:cs typeface="Cambria Math"/>
              </a:rPr>
              <a:t> </a:t>
            </a:r>
            <a:r>
              <a:rPr dirty="0" baseline="3968" sz="2100" spc="-112">
                <a:latin typeface="Cambria Math"/>
                <a:cs typeface="Cambria Math"/>
              </a:rPr>
              <a:t> </a:t>
            </a:r>
            <a:r>
              <a:rPr dirty="0" baseline="4273" sz="1950" spc="397">
                <a:latin typeface="Cambria Math"/>
                <a:cs typeface="Cambria Math"/>
              </a:rPr>
              <a:t> </a:t>
            </a:r>
            <a:r>
              <a:rPr dirty="0" baseline="4273" sz="1950" spc="382">
                <a:latin typeface="Cambria Math"/>
                <a:cs typeface="Cambria Math"/>
              </a:rPr>
              <a:t> </a:t>
            </a:r>
            <a:r>
              <a:rPr dirty="0" baseline="4273" sz="1950" spc="390">
                <a:latin typeface="Cambria Math"/>
                <a:cs typeface="Cambria Math"/>
              </a:rPr>
              <a:t> </a:t>
            </a:r>
            <a:r>
              <a:rPr dirty="0" baseline="3968" sz="2100" spc="412">
                <a:latin typeface="Cambria Math"/>
                <a:cs typeface="Cambria Math"/>
              </a:rPr>
              <a:t> </a:t>
            </a:r>
            <a:r>
              <a:rPr dirty="0" baseline="50000" sz="1500" spc="644">
                <a:latin typeface="Cambria Math"/>
                <a:cs typeface="Cambria Math"/>
              </a:rPr>
              <a:t>  </a:t>
            </a:r>
            <a:r>
              <a:rPr dirty="0" baseline="50000" sz="1500" spc="44">
                <a:latin typeface="Cambria Math"/>
                <a:cs typeface="Cambria Math"/>
              </a:rPr>
              <a:t> </a:t>
            </a:r>
            <a:r>
              <a:rPr dirty="0" baseline="3968" sz="2100" spc="697">
                <a:latin typeface="Cambria Math"/>
                <a:cs typeface="Cambria Math"/>
              </a:rPr>
              <a:t> </a:t>
            </a:r>
            <a:r>
              <a:rPr dirty="0" baseline="3968" sz="2100" spc="405">
                <a:latin typeface="Cambria Math"/>
                <a:cs typeface="Cambria Math"/>
              </a:rPr>
              <a:t> </a:t>
            </a:r>
            <a:r>
              <a:rPr dirty="0" baseline="3968" sz="2100" spc="7">
                <a:latin typeface="Cambria Math"/>
                <a:cs typeface="Cambria Math"/>
              </a:rPr>
              <a:t> </a:t>
            </a:r>
            <a:r>
              <a:rPr dirty="0" baseline="3968" sz="2100" spc="705">
                <a:latin typeface="Cambria Math"/>
                <a:cs typeface="Cambria Math"/>
              </a:rPr>
              <a:t>  </a:t>
            </a:r>
            <a:endParaRPr baseline="3968" sz="2100">
              <a:latin typeface="Cambria Math"/>
              <a:cs typeface="Cambria Math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129080" y="6299072"/>
            <a:ext cx="1854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=[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289050" y="6245732"/>
            <a:ext cx="33845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baseline="24305" sz="1200" spc="502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383538" y="6459092"/>
            <a:ext cx="15303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305">
                <a:latin typeface="Cambria Math"/>
                <a:cs typeface="Cambria Math"/>
              </a:rPr>
              <a:t>  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1301750" y="6439788"/>
            <a:ext cx="317500" cy="0"/>
          </a:xfrm>
          <a:custGeom>
            <a:avLst/>
            <a:gdLst/>
            <a:ahLst/>
            <a:cxnLst/>
            <a:rect l="l" t="t" r="r" b="b"/>
            <a:pathLst>
              <a:path w="317500" h="0">
                <a:moveTo>
                  <a:pt x="0" y="0"/>
                </a:moveTo>
                <a:lnTo>
                  <a:pt x="3169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2435479" y="6279260"/>
            <a:ext cx="294005" cy="155575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50" spc="300">
                <a:latin typeface="Cambria Math"/>
                <a:cs typeface="Cambria Math"/>
              </a:rPr>
              <a:t> </a:t>
            </a:r>
            <a:r>
              <a:rPr dirty="0" sz="850" spc="430">
                <a:latin typeface="Cambria Math"/>
                <a:cs typeface="Cambria Math"/>
              </a:rPr>
              <a:t> </a:t>
            </a:r>
            <a:r>
              <a:rPr dirty="0" sz="850" spc="300">
                <a:latin typeface="Cambria Math"/>
                <a:cs typeface="Cambria Math"/>
              </a:rPr>
              <a:t> </a:t>
            </a:r>
            <a:r>
              <a:rPr dirty="0" sz="850" spc="315">
                <a:latin typeface="Cambria Math"/>
                <a:cs typeface="Cambria Math"/>
              </a:rPr>
              <a:t> 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441575" y="6445376"/>
            <a:ext cx="226695" cy="155575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50" spc="365">
                <a:latin typeface="Cambria Math"/>
                <a:cs typeface="Cambria Math"/>
              </a:rPr>
              <a:t> </a:t>
            </a:r>
            <a:r>
              <a:rPr dirty="0" sz="850" spc="365">
                <a:latin typeface="Cambria Math"/>
                <a:cs typeface="Cambria Math"/>
              </a:rPr>
              <a:t> </a:t>
            </a:r>
            <a:r>
              <a:rPr dirty="0" sz="850" spc="90">
                <a:latin typeface="Cambria Math"/>
                <a:cs typeface="Cambria Math"/>
              </a:rPr>
              <a:t> </a:t>
            </a:r>
            <a:r>
              <a:rPr dirty="0" sz="850" spc="375">
                <a:latin typeface="Cambria Math"/>
                <a:cs typeface="Cambria Math"/>
              </a:rPr>
              <a:t> 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513202" y="6433184"/>
            <a:ext cx="210820" cy="132080"/>
          </a:xfrm>
          <a:prstGeom prst="rect">
            <a:avLst/>
          </a:prstGeom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700" spc="254">
                <a:latin typeface="Cambria Math"/>
                <a:cs typeface="Cambria Math"/>
              </a:rPr>
              <a:t> </a:t>
            </a:r>
            <a:r>
              <a:rPr dirty="0" sz="700" spc="254">
                <a:latin typeface="Cambria Math"/>
                <a:cs typeface="Cambria Math"/>
              </a:rPr>
              <a:t>   </a:t>
            </a:r>
            <a:r>
              <a:rPr dirty="0" sz="700" spc="10">
                <a:latin typeface="Cambria Math"/>
                <a:cs typeface="Cambria Math"/>
              </a:rPr>
              <a:t> </a:t>
            </a:r>
            <a:r>
              <a:rPr dirty="0" sz="700" spc="254">
                <a:latin typeface="Cambria Math"/>
                <a:cs typeface="Cambria Math"/>
              </a:rPr>
              <a:t> </a:t>
            </a:r>
            <a:endParaRPr sz="700">
              <a:latin typeface="Cambria Math"/>
              <a:cs typeface="Cambria Math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2448179" y="6446646"/>
            <a:ext cx="269875" cy="0"/>
          </a:xfrm>
          <a:custGeom>
            <a:avLst/>
            <a:gdLst/>
            <a:ahLst/>
            <a:cxnLst/>
            <a:rect l="l" t="t" r="r" b="b"/>
            <a:pathLst>
              <a:path w="269875" h="0">
                <a:moveTo>
                  <a:pt x="0" y="0"/>
                </a:moveTo>
                <a:lnTo>
                  <a:pt x="269748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1650238" y="6324980"/>
            <a:ext cx="18376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93470" algn="l"/>
              </a:tabLst>
            </a:pPr>
            <a:r>
              <a:rPr dirty="0" sz="1200" spc="290">
                <a:latin typeface="Cambria Math"/>
                <a:cs typeface="Cambria Math"/>
              </a:rPr>
              <a:t>  </a:t>
            </a:r>
            <a:r>
              <a:rPr dirty="0" sz="1200" spc="295">
                <a:latin typeface="Cambria Math"/>
                <a:cs typeface="Cambria Math"/>
              </a:rPr>
              <a:t> </a:t>
            </a:r>
            <a:r>
              <a:rPr dirty="0" baseline="2314" sz="1800" spc="352">
                <a:latin typeface="Cambria Math"/>
                <a:cs typeface="Cambria Math"/>
              </a:rPr>
              <a:t> </a:t>
            </a:r>
            <a:r>
              <a:rPr dirty="0" sz="1200" spc="415">
                <a:latin typeface="Cambria Math"/>
                <a:cs typeface="Cambria Math"/>
              </a:rPr>
              <a:t> </a:t>
            </a:r>
            <a:r>
              <a:rPr dirty="0" sz="1200" spc="405">
                <a:latin typeface="Cambria Math"/>
                <a:cs typeface="Cambria Math"/>
              </a:rPr>
              <a:t> </a:t>
            </a:r>
            <a:r>
              <a:rPr dirty="0" sz="1200" spc="445">
                <a:latin typeface="Cambria Math"/>
                <a:cs typeface="Cambria Math"/>
              </a:rPr>
              <a:t> </a:t>
            </a:r>
            <a:r>
              <a:rPr dirty="0" baseline="2314" sz="1800" spc="345">
                <a:latin typeface="Cambria Math"/>
                <a:cs typeface="Cambria Math"/>
              </a:rPr>
              <a:t> </a:t>
            </a:r>
            <a:r>
              <a:rPr dirty="0" baseline="2314" sz="1800" spc="7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	</a:t>
            </a:r>
            <a:r>
              <a:rPr dirty="0" sz="1200" spc="240">
                <a:latin typeface="Cambria Math"/>
                <a:cs typeface="Cambria Math"/>
              </a:rPr>
              <a:t>   </a:t>
            </a:r>
            <a:r>
              <a:rPr dirty="0" baseline="2314" sz="1800" spc="352">
                <a:latin typeface="Cambria Math"/>
                <a:cs typeface="Cambria Math"/>
              </a:rPr>
              <a:t> </a:t>
            </a:r>
            <a:r>
              <a:rPr dirty="0" sz="1200" spc="415">
                <a:latin typeface="Cambria Math"/>
                <a:cs typeface="Cambria Math"/>
              </a:rPr>
              <a:t> </a:t>
            </a:r>
            <a:r>
              <a:rPr dirty="0" sz="1200" spc="405">
                <a:latin typeface="Cambria Math"/>
                <a:cs typeface="Cambria Math"/>
              </a:rPr>
              <a:t> </a:t>
            </a:r>
            <a:r>
              <a:rPr dirty="0" sz="1200" spc="440">
                <a:latin typeface="Cambria Math"/>
                <a:cs typeface="Cambria Math"/>
              </a:rPr>
              <a:t> </a:t>
            </a:r>
            <a:r>
              <a:rPr dirty="0" baseline="2314" sz="1800" spc="345">
                <a:latin typeface="Cambria Math"/>
                <a:cs typeface="Cambria Math"/>
              </a:rPr>
              <a:t> </a:t>
            </a:r>
            <a:r>
              <a:rPr dirty="0" baseline="2314" sz="1800" spc="7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595242" y="6279260"/>
            <a:ext cx="8826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305">
                <a:latin typeface="Cambria Math"/>
                <a:cs typeface="Cambria Math"/>
              </a:rPr>
              <a:t> 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496183" y="6445376"/>
            <a:ext cx="226695" cy="155575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50" spc="365">
                <a:latin typeface="Cambria Math"/>
                <a:cs typeface="Cambria Math"/>
              </a:rPr>
              <a:t> </a:t>
            </a:r>
            <a:r>
              <a:rPr dirty="0" sz="850" spc="365">
                <a:latin typeface="Cambria Math"/>
                <a:cs typeface="Cambria Math"/>
              </a:rPr>
              <a:t> </a:t>
            </a:r>
            <a:r>
              <a:rPr dirty="0" sz="850" spc="90">
                <a:latin typeface="Cambria Math"/>
                <a:cs typeface="Cambria Math"/>
              </a:rPr>
              <a:t> </a:t>
            </a:r>
            <a:r>
              <a:rPr dirty="0" sz="850" spc="375">
                <a:latin typeface="Cambria Math"/>
                <a:cs typeface="Cambria Math"/>
              </a:rPr>
              <a:t> 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567810" y="6433184"/>
            <a:ext cx="210820" cy="132080"/>
          </a:xfrm>
          <a:prstGeom prst="rect">
            <a:avLst/>
          </a:prstGeom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700" spc="254">
                <a:latin typeface="Cambria Math"/>
                <a:cs typeface="Cambria Math"/>
              </a:rPr>
              <a:t> </a:t>
            </a:r>
            <a:r>
              <a:rPr dirty="0" sz="700" spc="254">
                <a:latin typeface="Cambria Math"/>
                <a:cs typeface="Cambria Math"/>
              </a:rPr>
              <a:t>   </a:t>
            </a:r>
            <a:r>
              <a:rPr dirty="0" sz="700" spc="15">
                <a:latin typeface="Cambria Math"/>
                <a:cs typeface="Cambria Math"/>
              </a:rPr>
              <a:t> </a:t>
            </a:r>
            <a:r>
              <a:rPr dirty="0" sz="700" spc="254">
                <a:latin typeface="Cambria Math"/>
                <a:cs typeface="Cambria Math"/>
              </a:rPr>
              <a:t> </a:t>
            </a:r>
            <a:endParaRPr sz="700">
              <a:latin typeface="Cambria Math"/>
              <a:cs typeface="Cambria Math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3508883" y="6446646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5" h="0">
                <a:moveTo>
                  <a:pt x="0" y="0"/>
                </a:moveTo>
                <a:lnTo>
                  <a:pt x="260908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3814953" y="6299072"/>
            <a:ext cx="693420" cy="239395"/>
          </a:xfrm>
          <a:prstGeom prst="rect">
            <a:avLst/>
          </a:prstGeom>
        </p:spPr>
        <p:txBody>
          <a:bodyPr wrap="square" lIns="0" tIns="387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dirty="0" sz="1200" spc="290">
                <a:latin typeface="Cambria Math"/>
                <a:cs typeface="Cambria Math"/>
              </a:rPr>
              <a:t>  </a:t>
            </a:r>
            <a:r>
              <a:rPr dirty="0" sz="1200" spc="295">
                <a:latin typeface="Cambria Math"/>
                <a:cs typeface="Cambria Math"/>
              </a:rPr>
              <a:t> </a:t>
            </a:r>
            <a:r>
              <a:rPr dirty="0" sz="1200" spc="235">
                <a:latin typeface="Cambria Math"/>
                <a:cs typeface="Cambria Math"/>
              </a:rPr>
              <a:t> </a:t>
            </a:r>
            <a:r>
              <a:rPr dirty="0" sz="1200" spc="415">
                <a:latin typeface="Cambria Math"/>
                <a:cs typeface="Cambria Math"/>
              </a:rPr>
              <a:t> </a:t>
            </a:r>
            <a:r>
              <a:rPr dirty="0" sz="1200" spc="405">
                <a:latin typeface="Cambria Math"/>
                <a:cs typeface="Cambria Math"/>
              </a:rPr>
              <a:t> </a:t>
            </a:r>
            <a:r>
              <a:rPr dirty="0" sz="1200" spc="455">
                <a:latin typeface="Cambria Math"/>
                <a:cs typeface="Cambria Math"/>
              </a:rPr>
              <a:t> </a:t>
            </a:r>
            <a:r>
              <a:rPr dirty="0" sz="1200" spc="23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4482465" y="6257925"/>
            <a:ext cx="95885" cy="334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964182" y="6638925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1835150" y="6915276"/>
            <a:ext cx="382905" cy="0"/>
          </a:xfrm>
          <a:custGeom>
            <a:avLst/>
            <a:gdLst/>
            <a:ahLst/>
            <a:cxnLst/>
            <a:rect l="l" t="t" r="r" b="b"/>
            <a:pathLst>
              <a:path w="382905" h="0">
                <a:moveTo>
                  <a:pt x="0" y="0"/>
                </a:moveTo>
                <a:lnTo>
                  <a:pt x="3828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1129080" y="6774560"/>
            <a:ext cx="20891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9761" sz="2100" spc="1297">
                <a:latin typeface="Cambria Math"/>
                <a:cs typeface="Cambria Math"/>
              </a:rPr>
              <a:t> </a:t>
            </a:r>
            <a:r>
              <a:rPr dirty="0" baseline="-29761" sz="2100" spc="104">
                <a:latin typeface="Cambria Math"/>
                <a:cs typeface="Cambria Math"/>
              </a:rPr>
              <a:t> </a:t>
            </a:r>
            <a:r>
              <a:rPr dirty="0" baseline="-32051" sz="1950" spc="660">
                <a:latin typeface="Cambria Math"/>
                <a:cs typeface="Cambria Math"/>
              </a:rPr>
              <a:t> </a:t>
            </a:r>
            <a:r>
              <a:rPr dirty="0" baseline="-64814" sz="1350" spc="450">
                <a:latin typeface="Cambria Math"/>
                <a:cs typeface="Cambria Math"/>
              </a:rPr>
              <a:t> </a:t>
            </a:r>
            <a:r>
              <a:rPr dirty="0" baseline="-64814" sz="1350">
                <a:latin typeface="Cambria Math"/>
                <a:cs typeface="Cambria Math"/>
              </a:rPr>
              <a:t> </a:t>
            </a:r>
            <a:r>
              <a:rPr dirty="0" baseline="-64814" sz="1350" spc="67">
                <a:latin typeface="Cambria Math"/>
                <a:cs typeface="Cambria Math"/>
              </a:rPr>
              <a:t> </a:t>
            </a:r>
            <a:r>
              <a:rPr dirty="0" baseline="-32051" sz="1950" spc="1019">
                <a:latin typeface="Cambria Math"/>
                <a:cs typeface="Cambria Math"/>
              </a:rPr>
              <a:t> </a:t>
            </a:r>
            <a:r>
              <a:rPr dirty="0" baseline="-32051" sz="1950">
                <a:latin typeface="Cambria Math"/>
                <a:cs typeface="Cambria Math"/>
              </a:rPr>
              <a:t> </a:t>
            </a:r>
            <a:r>
              <a:rPr dirty="0" baseline="-32051" sz="1950" spc="187">
                <a:latin typeface="Cambria Math"/>
                <a:cs typeface="Cambria Math"/>
              </a:rPr>
              <a:t> </a:t>
            </a:r>
            <a:r>
              <a:rPr dirty="0" baseline="-29761" sz="2100" spc="7">
                <a:latin typeface="Cambria Math"/>
                <a:cs typeface="Cambria Math"/>
              </a:rPr>
              <a:t>{</a:t>
            </a:r>
            <a:r>
              <a:rPr dirty="0" baseline="-37698" sz="2100" spc="772">
                <a:latin typeface="Cambria Math"/>
                <a:cs typeface="Cambria Math"/>
              </a:rPr>
              <a:t> </a:t>
            </a:r>
            <a:r>
              <a:rPr dirty="0" baseline="-27777" sz="1500" spc="615">
                <a:latin typeface="Cambria Math"/>
                <a:cs typeface="Cambria Math"/>
              </a:rPr>
              <a:t> </a:t>
            </a:r>
            <a:r>
              <a:rPr dirty="0" baseline="-37698" sz="2100" spc="892">
                <a:latin typeface="Cambria Math"/>
                <a:cs typeface="Cambria Math"/>
              </a:rPr>
              <a:t> </a:t>
            </a:r>
            <a:r>
              <a:rPr dirty="0" baseline="-27777" sz="1500" spc="532">
                <a:latin typeface="Cambria Math"/>
                <a:cs typeface="Cambria Math"/>
              </a:rPr>
              <a:t> </a:t>
            </a:r>
            <a:r>
              <a:rPr dirty="0" baseline="-27777" sz="1500">
                <a:latin typeface="Cambria Math"/>
                <a:cs typeface="Cambria Math"/>
              </a:rPr>
              <a:t>  </a:t>
            </a:r>
            <a:r>
              <a:rPr dirty="0" baseline="-27777" sz="1500" spc="-7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1129080" y="6985482"/>
            <a:ext cx="4906645" cy="2247900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769620">
              <a:lnSpc>
                <a:spcPct val="100000"/>
              </a:lnSpc>
              <a:spcBef>
                <a:spcPts val="830"/>
              </a:spcBef>
              <a:tabLst>
                <a:tab pos="106426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 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56515">
              <a:lnSpc>
                <a:spcPct val="100000"/>
              </a:lnSpc>
              <a:spcBef>
                <a:spcPts val="730"/>
              </a:spcBef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sz="1400" spc="-5" i="1">
                <a:latin typeface="Times New Roman"/>
                <a:cs typeface="Times New Roman"/>
              </a:rPr>
              <a:t>g(x) </a:t>
            </a:r>
            <a:r>
              <a:rPr dirty="0" sz="1400">
                <a:latin typeface="Times New Roman"/>
                <a:cs typeface="Times New Roman"/>
              </a:rPr>
              <a:t>= 0 </a:t>
            </a:r>
            <a:r>
              <a:rPr dirty="0" sz="1400" spc="-5">
                <a:latin typeface="Times New Roman"/>
                <a:cs typeface="Times New Roman"/>
              </a:rPr>
              <a:t>(from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initial condition)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  <a:p>
            <a:pPr algn="ctr" marR="3095625">
              <a:lnSpc>
                <a:spcPct val="100000"/>
              </a:lnSpc>
              <a:spcBef>
                <a:spcPts val="560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935">
                <a:latin typeface="Cambria Math"/>
                <a:cs typeface="Cambria Math"/>
              </a:rPr>
              <a:t>∑</a:t>
            </a:r>
            <a:r>
              <a:rPr dirty="0" sz="1300" spc="254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440">
                <a:latin typeface="Cambria Math"/>
                <a:cs typeface="Cambria Math"/>
              </a:rPr>
              <a:t> </a:t>
            </a:r>
            <a:r>
              <a:rPr dirty="0" baseline="-30864" sz="1350" spc="450">
                <a:latin typeface="Cambria Math"/>
                <a:cs typeface="Cambria Math"/>
              </a:rPr>
              <a:t> </a:t>
            </a:r>
            <a:r>
              <a:rPr dirty="0" baseline="-30864" sz="1350" spc="135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95">
                <a:latin typeface="Cambria Math"/>
                <a:cs typeface="Cambria Math"/>
              </a:rPr>
              <a:t> </a:t>
            </a:r>
            <a:r>
              <a:rPr dirty="0" sz="1300" spc="270">
                <a:latin typeface="Cambria Math"/>
                <a:cs typeface="Cambria Math"/>
              </a:rPr>
              <a:t> </a:t>
            </a:r>
            <a:r>
              <a:rPr dirty="0" sz="1300" spc="-50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509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300" spc="225">
                <a:latin typeface="Cambria Math"/>
                <a:cs typeface="Cambria Math"/>
              </a:rPr>
              <a:t> </a:t>
            </a:r>
            <a:r>
              <a:rPr dirty="0" sz="1300" spc="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777240">
              <a:lnSpc>
                <a:spcPct val="100000"/>
              </a:lnSpc>
              <a:spcBef>
                <a:spcPts val="1510"/>
              </a:spcBef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dirty="0" sz="1400" spc="-5">
                <a:latin typeface="Times New Roman"/>
                <a:cs typeface="Times New Roman"/>
              </a:rPr>
              <a:t>Where (</a:t>
            </a:r>
            <a:r>
              <a:rPr dirty="0" sz="1400" spc="-5" i="1">
                <a:latin typeface="Times New Roman"/>
                <a:cs typeface="Times New Roman"/>
              </a:rPr>
              <a:t>c</a:t>
            </a:r>
            <a:r>
              <a:rPr dirty="0" sz="1400" spc="-5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constant </a:t>
            </a:r>
            <a:r>
              <a:rPr dirty="0" sz="1400">
                <a:latin typeface="Times New Roman"/>
                <a:cs typeface="Times New Roman"/>
              </a:rPr>
              <a:t>and (</a:t>
            </a:r>
            <a:r>
              <a:rPr dirty="0" sz="1400" i="1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) is </a:t>
            </a:r>
            <a:r>
              <a:rPr dirty="0" sz="1400" spc="-5">
                <a:latin typeface="Times New Roman"/>
                <a:cs typeface="Times New Roman"/>
              </a:rPr>
              <a:t>odd and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integer.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Times New Roman"/>
                <a:cs typeface="Times New Roman"/>
              </a:rPr>
              <a:t>HW</a:t>
            </a:r>
            <a:r>
              <a:rPr dirty="0" baseline="-12345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Times New Roman"/>
                <a:cs typeface="Times New Roman"/>
              </a:rPr>
              <a:t>/ repeat example </a:t>
            </a:r>
            <a:r>
              <a:rPr dirty="0" sz="1400" spc="5">
                <a:latin typeface="Times New Roman"/>
                <a:cs typeface="Times New Roman"/>
              </a:rPr>
              <a:t>(5)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4743450" y="5171439"/>
            <a:ext cx="2238375" cy="1809750"/>
          </a:xfrm>
          <a:custGeom>
            <a:avLst/>
            <a:gdLst/>
            <a:ahLst/>
            <a:cxnLst/>
            <a:rect l="l" t="t" r="r" b="b"/>
            <a:pathLst>
              <a:path w="2238375" h="1809750">
                <a:moveTo>
                  <a:pt x="0" y="1809750"/>
                </a:moveTo>
                <a:lnTo>
                  <a:pt x="2238375" y="1809750"/>
                </a:lnTo>
                <a:lnTo>
                  <a:pt x="2238375" y="0"/>
                </a:lnTo>
                <a:lnTo>
                  <a:pt x="0" y="0"/>
                </a:lnTo>
                <a:lnTo>
                  <a:pt x="0" y="18097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4841113" y="5204586"/>
            <a:ext cx="565785" cy="208279"/>
          </a:xfrm>
          <a:prstGeom prst="rect">
            <a:avLst/>
          </a:prstGeom>
        </p:spPr>
        <p:txBody>
          <a:bodyPr wrap="square" lIns="0" tIns="1651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0"/>
              </a:spcBef>
            </a:pPr>
            <a:r>
              <a:rPr dirty="0" baseline="2314" sz="1800" spc="352">
                <a:latin typeface="Cambria Math"/>
                <a:cs typeface="Cambria Math"/>
              </a:rPr>
              <a:t> </a:t>
            </a:r>
            <a:r>
              <a:rPr dirty="0" sz="1200" spc="370">
                <a:latin typeface="Cambria Math"/>
                <a:cs typeface="Cambria Math"/>
              </a:rPr>
              <a:t> </a:t>
            </a:r>
            <a:r>
              <a:rPr dirty="0" sz="1200" spc="30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 spc="5">
                <a:latin typeface="Cambria Math"/>
                <a:cs typeface="Cambria Math"/>
              </a:rPr>
              <a:t> </a:t>
            </a:r>
            <a:r>
              <a:rPr dirty="0" sz="1200" spc="425">
                <a:latin typeface="Cambria Math"/>
                <a:cs typeface="Cambria Math"/>
              </a:rPr>
              <a:t> </a:t>
            </a:r>
            <a:r>
              <a:rPr dirty="0" baseline="29411" sz="1275" spc="540">
                <a:latin typeface="Cambria Math"/>
                <a:cs typeface="Cambria Math"/>
              </a:rPr>
              <a:t> </a:t>
            </a:r>
            <a:r>
              <a:rPr dirty="0" baseline="2314" sz="1800" spc="345">
                <a:latin typeface="Cambria Math"/>
                <a:cs typeface="Cambria Math"/>
              </a:rPr>
              <a:t> </a:t>
            </a:r>
            <a:endParaRPr baseline="2314" sz="1800">
              <a:latin typeface="Cambria Math"/>
              <a:cs typeface="Cambria Math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6089650" y="5204586"/>
            <a:ext cx="5962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240">
                <a:latin typeface="Cambria Math"/>
                <a:cs typeface="Cambria Math"/>
              </a:rPr>
              <a:t>   </a:t>
            </a:r>
            <a:r>
              <a:rPr dirty="0" baseline="2314" sz="1800" spc="352">
                <a:latin typeface="Cambria Math"/>
                <a:cs typeface="Cambria Math"/>
              </a:rPr>
              <a:t> </a:t>
            </a:r>
            <a:r>
              <a:rPr dirty="0" sz="1200" spc="415">
                <a:latin typeface="Cambria Math"/>
                <a:cs typeface="Cambria Math"/>
              </a:rPr>
              <a:t> </a:t>
            </a:r>
            <a:r>
              <a:rPr dirty="0" sz="1200" spc="405">
                <a:latin typeface="Cambria Math"/>
                <a:cs typeface="Cambria Math"/>
              </a:rPr>
              <a:t> </a:t>
            </a:r>
            <a:r>
              <a:rPr dirty="0" sz="1200" spc="445">
                <a:latin typeface="Cambria Math"/>
                <a:cs typeface="Cambria Math"/>
              </a:rPr>
              <a:t> </a:t>
            </a:r>
            <a:r>
              <a:rPr dirty="0" baseline="2314" sz="1800" spc="345">
                <a:latin typeface="Cambria Math"/>
                <a:cs typeface="Cambria Math"/>
              </a:rPr>
              <a:t> </a:t>
            </a:r>
            <a:endParaRPr baseline="2314" sz="1800">
              <a:latin typeface="Cambria Math"/>
              <a:cs typeface="Cambria Math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841113" y="5631306"/>
            <a:ext cx="445134" cy="208279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dirty="0" sz="1200" spc="400">
                <a:latin typeface="Cambria Math"/>
                <a:cs typeface="Cambria Math"/>
              </a:rPr>
              <a:t> </a:t>
            </a:r>
            <a:r>
              <a:rPr dirty="0" sz="1200" spc="5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 spc="5">
                <a:latin typeface="Cambria Math"/>
                <a:cs typeface="Cambria Math"/>
              </a:rPr>
              <a:t> </a:t>
            </a:r>
            <a:r>
              <a:rPr dirty="0" sz="1200" spc="395">
                <a:latin typeface="Cambria Math"/>
                <a:cs typeface="Cambria Math"/>
              </a:rPr>
              <a:t> </a:t>
            </a:r>
            <a:r>
              <a:rPr dirty="0" sz="1200" spc="370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873241" y="5515482"/>
            <a:ext cx="211454" cy="208279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 spc="400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5873241" y="5752972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4874640" y="6541388"/>
            <a:ext cx="971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400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5858002" y="6597777"/>
            <a:ext cx="331470" cy="208279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dirty="0" baseline="-16203" sz="1800" spc="652">
                <a:latin typeface="Cambria Math"/>
                <a:cs typeface="Cambria Math"/>
              </a:rPr>
              <a:t> </a:t>
            </a:r>
            <a:r>
              <a:rPr dirty="0" sz="850" spc="350">
                <a:latin typeface="Cambria Math"/>
                <a:cs typeface="Cambria Math"/>
              </a:rPr>
              <a:t> </a:t>
            </a:r>
            <a:r>
              <a:rPr dirty="0" baseline="-16203" sz="1800" spc="750">
                <a:latin typeface="Cambria Math"/>
                <a:cs typeface="Cambria Math"/>
              </a:rPr>
              <a:t> </a:t>
            </a:r>
            <a:r>
              <a:rPr dirty="0" sz="850" spc="305">
                <a:latin typeface="Cambria Math"/>
                <a:cs typeface="Cambria Math"/>
              </a:rPr>
              <a:t> 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858002" y="6663054"/>
            <a:ext cx="326390" cy="0"/>
          </a:xfrm>
          <a:custGeom>
            <a:avLst/>
            <a:gdLst/>
            <a:ahLst/>
            <a:cxnLst/>
            <a:rect l="l" t="t" r="r" b="b"/>
            <a:pathLst>
              <a:path w="326389" h="0">
                <a:moveTo>
                  <a:pt x="0" y="0"/>
                </a:moveTo>
                <a:lnTo>
                  <a:pt x="32613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 txBox="1"/>
          <p:nvPr/>
        </p:nvSpPr>
        <p:spPr>
          <a:xfrm>
            <a:off x="6243573" y="6541388"/>
            <a:ext cx="6159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290">
                <a:latin typeface="Cambria Math"/>
                <a:cs typeface="Cambria Math"/>
              </a:rPr>
              <a:t>  </a:t>
            </a:r>
            <a:r>
              <a:rPr dirty="0" sz="1200" spc="295">
                <a:latin typeface="Cambria Math"/>
                <a:cs typeface="Cambria Math"/>
              </a:rPr>
              <a:t> </a:t>
            </a:r>
            <a:r>
              <a:rPr dirty="0" sz="1200" spc="235">
                <a:latin typeface="Cambria Math"/>
                <a:cs typeface="Cambria Math"/>
              </a:rPr>
              <a:t> </a:t>
            </a:r>
            <a:r>
              <a:rPr dirty="0" sz="1200" spc="415">
                <a:latin typeface="Cambria Math"/>
                <a:cs typeface="Cambria Math"/>
              </a:rPr>
              <a:t> </a:t>
            </a:r>
            <a:r>
              <a:rPr dirty="0" sz="1200" spc="405">
                <a:latin typeface="Cambria Math"/>
                <a:cs typeface="Cambria Math"/>
              </a:rPr>
              <a:t> </a:t>
            </a:r>
            <a:r>
              <a:rPr dirty="0" sz="1200" spc="440">
                <a:latin typeface="Cambria Math"/>
                <a:cs typeface="Cambria Math"/>
              </a:rPr>
              <a:t> </a:t>
            </a:r>
            <a:r>
              <a:rPr dirty="0" sz="1200" spc="229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841113" y="6067424"/>
            <a:ext cx="211454" cy="208279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 spc="400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5880861" y="5631306"/>
            <a:ext cx="832485" cy="546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baseline="-37037" sz="1800" spc="644">
                <a:latin typeface="Cambria Math"/>
                <a:cs typeface="Cambria Math"/>
              </a:rPr>
              <a:t> </a:t>
            </a:r>
            <a:r>
              <a:rPr dirty="0" baseline="-37037" sz="1800" spc="652">
                <a:latin typeface="Cambria Math"/>
                <a:cs typeface="Cambria Math"/>
              </a:rPr>
              <a:t> </a:t>
            </a:r>
            <a:r>
              <a:rPr dirty="0" baseline="-37037" sz="1800" spc="60">
                <a:latin typeface="Cambria Math"/>
                <a:cs typeface="Cambria Math"/>
              </a:rPr>
              <a:t> </a:t>
            </a:r>
            <a:r>
              <a:rPr dirty="0" sz="1200" spc="290">
                <a:latin typeface="Cambria Math"/>
                <a:cs typeface="Cambria Math"/>
              </a:rPr>
              <a:t>  </a:t>
            </a:r>
            <a:r>
              <a:rPr dirty="0" sz="1200" spc="295">
                <a:latin typeface="Cambria Math"/>
                <a:cs typeface="Cambria Math"/>
              </a:rPr>
              <a:t> </a:t>
            </a:r>
            <a:r>
              <a:rPr dirty="0" baseline="2314" sz="1800" spc="352">
                <a:latin typeface="Cambria Math"/>
                <a:cs typeface="Cambria Math"/>
              </a:rPr>
              <a:t> </a:t>
            </a:r>
            <a:r>
              <a:rPr dirty="0" sz="1200" spc="415">
                <a:latin typeface="Cambria Math"/>
                <a:cs typeface="Cambria Math"/>
              </a:rPr>
              <a:t> </a:t>
            </a:r>
            <a:r>
              <a:rPr dirty="0" sz="1200" spc="405">
                <a:latin typeface="Cambria Math"/>
                <a:cs typeface="Cambria Math"/>
              </a:rPr>
              <a:t> </a:t>
            </a:r>
            <a:r>
              <a:rPr dirty="0" sz="1200" spc="445">
                <a:latin typeface="Cambria Math"/>
                <a:cs typeface="Cambria Math"/>
              </a:rPr>
              <a:t> </a:t>
            </a:r>
            <a:r>
              <a:rPr dirty="0" baseline="2314" sz="1800" spc="345">
                <a:latin typeface="Cambria Math"/>
                <a:cs typeface="Cambria Math"/>
              </a:rPr>
              <a:t> </a:t>
            </a:r>
            <a:endParaRPr baseline="2314" sz="1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50">
              <a:latin typeface="Times New Roman"/>
              <a:cs typeface="Times New Roman"/>
            </a:endParaRPr>
          </a:p>
          <a:p>
            <a:pPr marL="2540">
              <a:lnSpc>
                <a:spcPct val="100000"/>
              </a:lnSpc>
            </a:pPr>
            <a:r>
              <a:rPr dirty="0" sz="850" spc="430">
                <a:latin typeface="Cambria Math"/>
                <a:cs typeface="Cambria Math"/>
              </a:rPr>
              <a:t> </a:t>
            </a:r>
            <a:r>
              <a:rPr dirty="0" sz="850" spc="305">
                <a:latin typeface="Cambria Math"/>
                <a:cs typeface="Cambria Math"/>
              </a:rPr>
              <a:t> 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824473" y="6155816"/>
            <a:ext cx="269875" cy="478155"/>
          </a:xfrm>
          <a:prstGeom prst="rect">
            <a:avLst/>
          </a:prstGeom>
        </p:spPr>
        <p:txBody>
          <a:bodyPr wrap="square" lIns="0" tIns="1206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0"/>
              </a:spcBef>
            </a:pPr>
            <a:r>
              <a:rPr dirty="0" baseline="-16339" sz="1275" spc="562">
                <a:latin typeface="Cambria Math"/>
                <a:cs typeface="Cambria Math"/>
              </a:rPr>
              <a:t> </a:t>
            </a:r>
            <a:r>
              <a:rPr dirty="0" sz="700" spc="295">
                <a:latin typeface="Cambria Math"/>
                <a:cs typeface="Cambria Math"/>
              </a:rPr>
              <a:t> </a:t>
            </a:r>
            <a:r>
              <a:rPr dirty="0" baseline="-16339" sz="1275" spc="600">
                <a:latin typeface="Cambria Math"/>
                <a:cs typeface="Cambria Math"/>
              </a:rPr>
              <a:t> </a:t>
            </a:r>
            <a:r>
              <a:rPr dirty="0" sz="700" spc="254">
                <a:latin typeface="Cambria Math"/>
                <a:cs typeface="Cambria Math"/>
              </a:rPr>
              <a:t> </a:t>
            </a:r>
            <a:endParaRPr sz="7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marL="153670">
              <a:lnSpc>
                <a:spcPct val="100000"/>
              </a:lnSpc>
              <a:spcBef>
                <a:spcPts val="5"/>
              </a:spcBef>
            </a:pPr>
            <a:r>
              <a:rPr dirty="0" sz="1200" spc="400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5824473" y="6189090"/>
            <a:ext cx="260985" cy="0"/>
          </a:xfrm>
          <a:custGeom>
            <a:avLst/>
            <a:gdLst/>
            <a:ahLst/>
            <a:cxnLst/>
            <a:rect l="l" t="t" r="r" b="b"/>
            <a:pathLst>
              <a:path w="260985" h="0">
                <a:moveTo>
                  <a:pt x="0" y="0"/>
                </a:moveTo>
                <a:lnTo>
                  <a:pt x="260603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 txBox="1"/>
          <p:nvPr/>
        </p:nvSpPr>
        <p:spPr>
          <a:xfrm>
            <a:off x="6144514" y="6067424"/>
            <a:ext cx="5962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240">
                <a:latin typeface="Cambria Math"/>
                <a:cs typeface="Cambria Math"/>
              </a:rPr>
              <a:t>   </a:t>
            </a:r>
            <a:r>
              <a:rPr dirty="0" sz="1200" spc="235">
                <a:latin typeface="Cambria Math"/>
                <a:cs typeface="Cambria Math"/>
              </a:rPr>
              <a:t> </a:t>
            </a:r>
            <a:r>
              <a:rPr dirty="0" sz="1200" spc="415">
                <a:latin typeface="Cambria Math"/>
                <a:cs typeface="Cambria Math"/>
              </a:rPr>
              <a:t> </a:t>
            </a:r>
            <a:r>
              <a:rPr dirty="0" sz="1200" spc="405">
                <a:latin typeface="Cambria Math"/>
                <a:cs typeface="Cambria Math"/>
              </a:rPr>
              <a:t> </a:t>
            </a:r>
            <a:r>
              <a:rPr dirty="0" sz="1200" spc="445">
                <a:latin typeface="Cambria Math"/>
                <a:cs typeface="Cambria Math"/>
              </a:rPr>
              <a:t> </a:t>
            </a:r>
            <a:r>
              <a:rPr dirty="0" sz="1200" spc="229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5431282" y="6241160"/>
            <a:ext cx="88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+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5501385" y="5820536"/>
            <a:ext cx="749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-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5545582" y="5411850"/>
            <a:ext cx="88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+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5307710" y="5402325"/>
            <a:ext cx="512445" cy="350520"/>
          </a:xfrm>
          <a:custGeom>
            <a:avLst/>
            <a:gdLst/>
            <a:ahLst/>
            <a:cxnLst/>
            <a:rect l="l" t="t" r="r" b="b"/>
            <a:pathLst>
              <a:path w="512445" h="350520">
                <a:moveTo>
                  <a:pt x="445467" y="312551"/>
                </a:moveTo>
                <a:lnTo>
                  <a:pt x="427609" y="338836"/>
                </a:lnTo>
                <a:lnTo>
                  <a:pt x="512063" y="350138"/>
                </a:lnTo>
                <a:lnTo>
                  <a:pt x="496113" y="321691"/>
                </a:lnTo>
                <a:lnTo>
                  <a:pt x="458850" y="321691"/>
                </a:lnTo>
                <a:lnTo>
                  <a:pt x="455929" y="319659"/>
                </a:lnTo>
                <a:lnTo>
                  <a:pt x="445467" y="312551"/>
                </a:lnTo>
                <a:close/>
              </a:path>
              <a:path w="512445" h="350520">
                <a:moveTo>
                  <a:pt x="452554" y="302120"/>
                </a:moveTo>
                <a:lnTo>
                  <a:pt x="445467" y="312551"/>
                </a:lnTo>
                <a:lnTo>
                  <a:pt x="455929" y="319659"/>
                </a:lnTo>
                <a:lnTo>
                  <a:pt x="458850" y="321691"/>
                </a:lnTo>
                <a:lnTo>
                  <a:pt x="462788" y="320929"/>
                </a:lnTo>
                <a:lnTo>
                  <a:pt x="464819" y="318008"/>
                </a:lnTo>
                <a:lnTo>
                  <a:pt x="466725" y="315087"/>
                </a:lnTo>
                <a:lnTo>
                  <a:pt x="465963" y="311150"/>
                </a:lnTo>
                <a:lnTo>
                  <a:pt x="463041" y="309245"/>
                </a:lnTo>
                <a:lnTo>
                  <a:pt x="452554" y="302120"/>
                </a:lnTo>
                <a:close/>
              </a:path>
              <a:path w="512445" h="350520">
                <a:moveTo>
                  <a:pt x="470408" y="275844"/>
                </a:moveTo>
                <a:lnTo>
                  <a:pt x="452554" y="302120"/>
                </a:lnTo>
                <a:lnTo>
                  <a:pt x="463041" y="309245"/>
                </a:lnTo>
                <a:lnTo>
                  <a:pt x="465963" y="311150"/>
                </a:lnTo>
                <a:lnTo>
                  <a:pt x="466725" y="315087"/>
                </a:lnTo>
                <a:lnTo>
                  <a:pt x="464819" y="318008"/>
                </a:lnTo>
                <a:lnTo>
                  <a:pt x="462788" y="320929"/>
                </a:lnTo>
                <a:lnTo>
                  <a:pt x="458850" y="321691"/>
                </a:lnTo>
                <a:lnTo>
                  <a:pt x="496113" y="321691"/>
                </a:lnTo>
                <a:lnTo>
                  <a:pt x="470408" y="275844"/>
                </a:lnTo>
                <a:close/>
              </a:path>
              <a:path w="512445" h="350520">
                <a:moveTo>
                  <a:pt x="7874" y="0"/>
                </a:moveTo>
                <a:lnTo>
                  <a:pt x="3937" y="762"/>
                </a:lnTo>
                <a:lnTo>
                  <a:pt x="2031" y="3683"/>
                </a:lnTo>
                <a:lnTo>
                  <a:pt x="0" y="6604"/>
                </a:lnTo>
                <a:lnTo>
                  <a:pt x="762" y="10541"/>
                </a:lnTo>
                <a:lnTo>
                  <a:pt x="3683" y="12446"/>
                </a:lnTo>
                <a:lnTo>
                  <a:pt x="445467" y="312551"/>
                </a:lnTo>
                <a:lnTo>
                  <a:pt x="452554" y="302120"/>
                </a:lnTo>
                <a:lnTo>
                  <a:pt x="10794" y="2032"/>
                </a:lnTo>
                <a:lnTo>
                  <a:pt x="78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250560" y="5859525"/>
            <a:ext cx="512445" cy="350520"/>
          </a:xfrm>
          <a:custGeom>
            <a:avLst/>
            <a:gdLst/>
            <a:ahLst/>
            <a:cxnLst/>
            <a:rect l="l" t="t" r="r" b="b"/>
            <a:pathLst>
              <a:path w="512445" h="350520">
                <a:moveTo>
                  <a:pt x="445467" y="312551"/>
                </a:moveTo>
                <a:lnTo>
                  <a:pt x="427609" y="338836"/>
                </a:lnTo>
                <a:lnTo>
                  <a:pt x="512063" y="350138"/>
                </a:lnTo>
                <a:lnTo>
                  <a:pt x="496113" y="321691"/>
                </a:lnTo>
                <a:lnTo>
                  <a:pt x="458850" y="321691"/>
                </a:lnTo>
                <a:lnTo>
                  <a:pt x="455929" y="319659"/>
                </a:lnTo>
                <a:lnTo>
                  <a:pt x="445467" y="312551"/>
                </a:lnTo>
                <a:close/>
              </a:path>
              <a:path w="512445" h="350520">
                <a:moveTo>
                  <a:pt x="452554" y="302120"/>
                </a:moveTo>
                <a:lnTo>
                  <a:pt x="445467" y="312551"/>
                </a:lnTo>
                <a:lnTo>
                  <a:pt x="455929" y="319659"/>
                </a:lnTo>
                <a:lnTo>
                  <a:pt x="458850" y="321691"/>
                </a:lnTo>
                <a:lnTo>
                  <a:pt x="462788" y="320929"/>
                </a:lnTo>
                <a:lnTo>
                  <a:pt x="464819" y="318008"/>
                </a:lnTo>
                <a:lnTo>
                  <a:pt x="466725" y="315087"/>
                </a:lnTo>
                <a:lnTo>
                  <a:pt x="465963" y="311150"/>
                </a:lnTo>
                <a:lnTo>
                  <a:pt x="463041" y="309245"/>
                </a:lnTo>
                <a:lnTo>
                  <a:pt x="452554" y="302120"/>
                </a:lnTo>
                <a:close/>
              </a:path>
              <a:path w="512445" h="350520">
                <a:moveTo>
                  <a:pt x="470408" y="275844"/>
                </a:moveTo>
                <a:lnTo>
                  <a:pt x="452554" y="302120"/>
                </a:lnTo>
                <a:lnTo>
                  <a:pt x="463041" y="309245"/>
                </a:lnTo>
                <a:lnTo>
                  <a:pt x="465963" y="311150"/>
                </a:lnTo>
                <a:lnTo>
                  <a:pt x="466725" y="315087"/>
                </a:lnTo>
                <a:lnTo>
                  <a:pt x="464819" y="318008"/>
                </a:lnTo>
                <a:lnTo>
                  <a:pt x="462788" y="320929"/>
                </a:lnTo>
                <a:lnTo>
                  <a:pt x="458850" y="321691"/>
                </a:lnTo>
                <a:lnTo>
                  <a:pt x="496113" y="321691"/>
                </a:lnTo>
                <a:lnTo>
                  <a:pt x="470408" y="275844"/>
                </a:lnTo>
                <a:close/>
              </a:path>
              <a:path w="512445" h="350520">
                <a:moveTo>
                  <a:pt x="7874" y="0"/>
                </a:moveTo>
                <a:lnTo>
                  <a:pt x="3937" y="762"/>
                </a:lnTo>
                <a:lnTo>
                  <a:pt x="2031" y="3683"/>
                </a:lnTo>
                <a:lnTo>
                  <a:pt x="0" y="6604"/>
                </a:lnTo>
                <a:lnTo>
                  <a:pt x="762" y="10541"/>
                </a:lnTo>
                <a:lnTo>
                  <a:pt x="3683" y="12446"/>
                </a:lnTo>
                <a:lnTo>
                  <a:pt x="445467" y="312551"/>
                </a:lnTo>
                <a:lnTo>
                  <a:pt x="452554" y="302120"/>
                </a:lnTo>
                <a:lnTo>
                  <a:pt x="10794" y="2032"/>
                </a:lnTo>
                <a:lnTo>
                  <a:pt x="78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202935" y="6288150"/>
            <a:ext cx="512445" cy="350520"/>
          </a:xfrm>
          <a:custGeom>
            <a:avLst/>
            <a:gdLst/>
            <a:ahLst/>
            <a:cxnLst/>
            <a:rect l="l" t="t" r="r" b="b"/>
            <a:pathLst>
              <a:path w="512445" h="350520">
                <a:moveTo>
                  <a:pt x="445467" y="312551"/>
                </a:moveTo>
                <a:lnTo>
                  <a:pt x="427609" y="338836"/>
                </a:lnTo>
                <a:lnTo>
                  <a:pt x="512063" y="350138"/>
                </a:lnTo>
                <a:lnTo>
                  <a:pt x="496113" y="321691"/>
                </a:lnTo>
                <a:lnTo>
                  <a:pt x="458850" y="321691"/>
                </a:lnTo>
                <a:lnTo>
                  <a:pt x="455929" y="319659"/>
                </a:lnTo>
                <a:lnTo>
                  <a:pt x="445467" y="312551"/>
                </a:lnTo>
                <a:close/>
              </a:path>
              <a:path w="512445" h="350520">
                <a:moveTo>
                  <a:pt x="452554" y="302120"/>
                </a:moveTo>
                <a:lnTo>
                  <a:pt x="445467" y="312551"/>
                </a:lnTo>
                <a:lnTo>
                  <a:pt x="455929" y="319659"/>
                </a:lnTo>
                <a:lnTo>
                  <a:pt x="458850" y="321691"/>
                </a:lnTo>
                <a:lnTo>
                  <a:pt x="462788" y="320929"/>
                </a:lnTo>
                <a:lnTo>
                  <a:pt x="464819" y="318008"/>
                </a:lnTo>
                <a:lnTo>
                  <a:pt x="466725" y="315087"/>
                </a:lnTo>
                <a:lnTo>
                  <a:pt x="465963" y="311150"/>
                </a:lnTo>
                <a:lnTo>
                  <a:pt x="463041" y="309245"/>
                </a:lnTo>
                <a:lnTo>
                  <a:pt x="452554" y="302120"/>
                </a:lnTo>
                <a:close/>
              </a:path>
              <a:path w="512445" h="350520">
                <a:moveTo>
                  <a:pt x="470408" y="275844"/>
                </a:moveTo>
                <a:lnTo>
                  <a:pt x="452554" y="302120"/>
                </a:lnTo>
                <a:lnTo>
                  <a:pt x="463041" y="309245"/>
                </a:lnTo>
                <a:lnTo>
                  <a:pt x="465963" y="311150"/>
                </a:lnTo>
                <a:lnTo>
                  <a:pt x="466725" y="315087"/>
                </a:lnTo>
                <a:lnTo>
                  <a:pt x="464819" y="318008"/>
                </a:lnTo>
                <a:lnTo>
                  <a:pt x="462788" y="320929"/>
                </a:lnTo>
                <a:lnTo>
                  <a:pt x="458850" y="321691"/>
                </a:lnTo>
                <a:lnTo>
                  <a:pt x="496113" y="321691"/>
                </a:lnTo>
                <a:lnTo>
                  <a:pt x="470408" y="275844"/>
                </a:lnTo>
                <a:close/>
              </a:path>
              <a:path w="512445" h="350520">
                <a:moveTo>
                  <a:pt x="7874" y="0"/>
                </a:moveTo>
                <a:lnTo>
                  <a:pt x="3937" y="762"/>
                </a:lnTo>
                <a:lnTo>
                  <a:pt x="2031" y="3683"/>
                </a:lnTo>
                <a:lnTo>
                  <a:pt x="0" y="6604"/>
                </a:lnTo>
                <a:lnTo>
                  <a:pt x="762" y="10541"/>
                </a:lnTo>
                <a:lnTo>
                  <a:pt x="3683" y="12446"/>
                </a:lnTo>
                <a:lnTo>
                  <a:pt x="445467" y="312551"/>
                </a:lnTo>
                <a:lnTo>
                  <a:pt x="452554" y="302120"/>
                </a:lnTo>
                <a:lnTo>
                  <a:pt x="10794" y="2032"/>
                </a:lnTo>
                <a:lnTo>
                  <a:pt x="78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3424" y="539596"/>
            <a:ext cx="2997835" cy="996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" marR="875665" indent="-247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Partial  Differential</a:t>
            </a:r>
            <a:r>
              <a:rPr dirty="0" sz="1400" spc="-3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Equation</a:t>
            </a:r>
            <a:endParaRPr sz="1400">
              <a:latin typeface="Lucida Calligraphy"/>
              <a:cs typeface="Lucida Calligraphy"/>
            </a:endParaRPr>
          </a:p>
          <a:p>
            <a:pPr marL="765175" indent="-228600">
              <a:lnSpc>
                <a:spcPct val="100000"/>
              </a:lnSpc>
              <a:spcBef>
                <a:spcPts val="1570"/>
              </a:spcBef>
              <a:buFont typeface="Wingdings"/>
              <a:buChar char=""/>
              <a:tabLst>
                <a:tab pos="765810" algn="l"/>
              </a:tabLst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 of Laplace</a:t>
            </a:r>
            <a:r>
              <a:rPr dirty="0" u="heavy" sz="14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507591"/>
            <a:ext cx="5305425" cy="944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 indent="220345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This partial differential equation represents the steady state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field  that depends on two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more independent variables, which are typically  spatial. The two dimensions Laplace equation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given in equation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(24)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30172" y="2737357"/>
            <a:ext cx="236220" cy="0"/>
          </a:xfrm>
          <a:custGeom>
            <a:avLst/>
            <a:gdLst/>
            <a:ahLst/>
            <a:cxnLst/>
            <a:rect l="l" t="t" r="r" b="b"/>
            <a:pathLst>
              <a:path w="236219" h="0">
                <a:moveTo>
                  <a:pt x="0" y="0"/>
                </a:moveTo>
                <a:lnTo>
                  <a:pt x="2362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17472" y="2445082"/>
            <a:ext cx="927735" cy="470534"/>
          </a:xfrm>
          <a:prstGeom prst="rect">
            <a:avLst/>
          </a:prstGeom>
        </p:spPr>
        <p:txBody>
          <a:bodyPr wrap="square" lIns="0" tIns="2374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70"/>
              </a:spcBef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baseline="24305" sz="1200" spc="502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-35">
                <a:latin typeface="Cambria Math"/>
                <a:cs typeface="Cambria Math"/>
              </a:rPr>
              <a:t> </a:t>
            </a: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Cambria Math"/>
                <a:cs typeface="Cambria Math"/>
              </a:rPr>
              <a:t> </a:t>
            </a:r>
            <a:r>
              <a:rPr dirty="0" baseline="-33730" sz="2100" spc="127">
                <a:latin typeface="Cambria Math"/>
                <a:cs typeface="Cambria Math"/>
              </a:rPr>
              <a:t> </a:t>
            </a: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 spc="-135">
                <a:latin typeface="Cambria Math"/>
                <a:cs typeface="Cambria Math"/>
              </a:rPr>
              <a:t> 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baseline="24305" sz="1200" spc="502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3970">
              <a:lnSpc>
                <a:spcPct val="100000"/>
              </a:lnSpc>
              <a:spcBef>
                <a:spcPts val="1535"/>
              </a:spcBef>
              <a:tabLst>
                <a:tab pos="681355" algn="l"/>
              </a:tabLst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r>
              <a:rPr dirty="0" baseline="20833" sz="1200">
                <a:latin typeface="Cambria Math"/>
                <a:cs typeface="Cambria Math"/>
              </a:rPr>
              <a:t>	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99157" y="2737357"/>
            <a:ext cx="236220" cy="0"/>
          </a:xfrm>
          <a:custGeom>
            <a:avLst/>
            <a:gdLst/>
            <a:ahLst/>
            <a:cxnLst/>
            <a:rect l="l" t="t" r="r" b="b"/>
            <a:pathLst>
              <a:path w="236219" h="0">
                <a:moveTo>
                  <a:pt x="0" y="0"/>
                </a:moveTo>
                <a:lnTo>
                  <a:pt x="2362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257170" y="2596642"/>
            <a:ext cx="82994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2976118"/>
            <a:ext cx="5148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addition, three dimensions Laplace equation is given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(25)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41780" y="3499357"/>
            <a:ext cx="236220" cy="0"/>
          </a:xfrm>
          <a:custGeom>
            <a:avLst/>
            <a:gdLst/>
            <a:ahLst/>
            <a:cxnLst/>
            <a:rect l="l" t="t" r="r" b="b"/>
            <a:pathLst>
              <a:path w="236219" h="0">
                <a:moveTo>
                  <a:pt x="0" y="0"/>
                </a:moveTo>
                <a:lnTo>
                  <a:pt x="2362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627885" y="3499357"/>
            <a:ext cx="236220" cy="0"/>
          </a:xfrm>
          <a:custGeom>
            <a:avLst/>
            <a:gdLst/>
            <a:ahLst/>
            <a:cxnLst/>
            <a:rect l="l" t="t" r="r" b="b"/>
            <a:pathLst>
              <a:path w="236219" h="0">
                <a:moveTo>
                  <a:pt x="0" y="0"/>
                </a:moveTo>
                <a:lnTo>
                  <a:pt x="2362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30604" y="3500754"/>
            <a:ext cx="118554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497205" algn="l"/>
                <a:tab pos="949325" algn="l"/>
              </a:tabLst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r>
              <a:rPr dirty="0" baseline="20833" sz="1200">
                <a:latin typeface="Cambria Math"/>
                <a:cs typeface="Cambria Math"/>
              </a:rPr>
              <a:t>	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r>
              <a:rPr dirty="0" baseline="20833" sz="1200">
                <a:latin typeface="Cambria Math"/>
                <a:cs typeface="Cambria Math"/>
              </a:rPr>
              <a:t>	</a:t>
            </a:r>
            <a:r>
              <a:rPr dirty="0" sz="1000" spc="459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075942" y="3499357"/>
            <a:ext cx="236854" cy="0"/>
          </a:xfrm>
          <a:custGeom>
            <a:avLst/>
            <a:gdLst/>
            <a:ahLst/>
            <a:cxnLst/>
            <a:rect l="l" t="t" r="r" b="b"/>
            <a:pathLst>
              <a:path w="236855" h="0">
                <a:moveTo>
                  <a:pt x="0" y="0"/>
                </a:moveTo>
                <a:lnTo>
                  <a:pt x="2365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29080" y="3253485"/>
            <a:ext cx="152654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baseline="24305" sz="1200" spc="502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sz="1000" spc="105">
                <a:latin typeface="Cambria Math"/>
                <a:cs typeface="Cambria Math"/>
              </a:rPr>
              <a:t> </a:t>
            </a: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Cambria Math"/>
                <a:cs typeface="Cambria Math"/>
              </a:rPr>
              <a:t> </a:t>
            </a:r>
            <a:r>
              <a:rPr dirty="0" baseline="-33730" sz="2100" spc="15">
                <a:latin typeface="Cambria Math"/>
                <a:cs typeface="Cambria Math"/>
              </a:rPr>
              <a:t> 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baseline="24305" sz="1200" spc="502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sz="1000" spc="105">
                <a:latin typeface="Cambria Math"/>
                <a:cs typeface="Cambria Math"/>
              </a:rPr>
              <a:t> </a:t>
            </a: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 spc="-7">
                <a:latin typeface="Cambria Math"/>
                <a:cs typeface="Cambria Math"/>
              </a:rPr>
              <a:t> 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baseline="24305" sz="1200" spc="509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-35">
                <a:latin typeface="Cambria Math"/>
                <a:cs typeface="Cambria Math"/>
              </a:rPr>
              <a:t> </a:t>
            </a: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 spc="120">
                <a:latin typeface="Cambria Math"/>
                <a:cs typeface="Cambria Math"/>
              </a:rPr>
              <a:t> </a:t>
            </a:r>
            <a:r>
              <a:rPr dirty="0" baseline="-33730" sz="2100" spc="697">
                <a:latin typeface="Cambria Math"/>
                <a:cs typeface="Cambria Math"/>
              </a:rPr>
              <a:t> </a:t>
            </a:r>
            <a:endParaRPr baseline="-33730" sz="21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63139" y="3358641"/>
            <a:ext cx="8312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275841" y="9545269"/>
            <a:ext cx="104139" cy="0"/>
          </a:xfrm>
          <a:custGeom>
            <a:avLst/>
            <a:gdLst/>
            <a:ahLst/>
            <a:cxnLst/>
            <a:rect l="l" t="t" r="r" b="b"/>
            <a:pathLst>
              <a:path w="104140" h="0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29080" y="3643096"/>
            <a:ext cx="5304155" cy="61036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just" marL="12700" marR="5080">
              <a:lnSpc>
                <a:spcPct val="145000"/>
              </a:lnSpc>
              <a:spcBef>
                <a:spcPts val="110"/>
              </a:spcBef>
            </a:pPr>
            <a:r>
              <a:rPr dirty="0" sz="1400" spc="-5">
                <a:latin typeface="Times New Roman"/>
                <a:cs typeface="Times New Roman"/>
              </a:rPr>
              <a:t>Note that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equations </a:t>
            </a:r>
            <a:r>
              <a:rPr dirty="0" sz="1400">
                <a:latin typeface="Times New Roman"/>
                <a:cs typeface="Times New Roman"/>
              </a:rPr>
              <a:t>(24, 25) </a:t>
            </a:r>
            <a:r>
              <a:rPr dirty="0" sz="1400" spc="-5">
                <a:latin typeface="Times New Roman"/>
                <a:cs typeface="Times New Roman"/>
              </a:rPr>
              <a:t>have no dependence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10">
                <a:latin typeface="Times New Roman"/>
                <a:cs typeface="Times New Roman"/>
              </a:rPr>
              <a:t>time, </a:t>
            </a:r>
            <a:r>
              <a:rPr dirty="0" sz="1400" spc="-5">
                <a:latin typeface="Times New Roman"/>
                <a:cs typeface="Times New Roman"/>
              </a:rPr>
              <a:t>just on the  spatial variables </a:t>
            </a:r>
            <a:r>
              <a:rPr dirty="0" sz="1400" spc="-15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). </a:t>
            </a:r>
            <a:r>
              <a:rPr dirty="0" sz="1400" spc="-5">
                <a:latin typeface="Times New Roman"/>
                <a:cs typeface="Times New Roman"/>
              </a:rPr>
              <a:t>This means that Laplace’s Equation describes  </a:t>
            </a:r>
            <a:r>
              <a:rPr dirty="0" sz="1400">
                <a:latin typeface="Times New Roman"/>
                <a:cs typeface="Times New Roman"/>
              </a:rPr>
              <a:t>steady </a:t>
            </a:r>
            <a:r>
              <a:rPr dirty="0" sz="1400" spc="-5">
                <a:latin typeface="Times New Roman"/>
                <a:cs typeface="Times New Roman"/>
              </a:rPr>
              <a:t>state situations such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  <a:buChar char="•"/>
              <a:tabLst>
                <a:tab pos="120014" algn="l"/>
              </a:tabLst>
            </a:pPr>
            <a:r>
              <a:rPr dirty="0" sz="1400" spc="-5">
                <a:latin typeface="Times New Roman"/>
                <a:cs typeface="Times New Roman"/>
              </a:rPr>
              <a:t>Steady </a:t>
            </a:r>
            <a:r>
              <a:rPr dirty="0" sz="1400">
                <a:latin typeface="Times New Roman"/>
                <a:cs typeface="Times New Roman"/>
              </a:rPr>
              <a:t>state </a:t>
            </a:r>
            <a:r>
              <a:rPr dirty="0" sz="1400" spc="-5">
                <a:latin typeface="Times New Roman"/>
                <a:cs typeface="Times New Roman"/>
              </a:rPr>
              <a:t>temperature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distributions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  <a:buChar char="•"/>
              <a:tabLst>
                <a:tab pos="120014" algn="l"/>
              </a:tabLst>
            </a:pPr>
            <a:r>
              <a:rPr dirty="0" sz="1400" spc="-5">
                <a:latin typeface="Times New Roman"/>
                <a:cs typeface="Times New Roman"/>
              </a:rPr>
              <a:t>Steady </a:t>
            </a:r>
            <a:r>
              <a:rPr dirty="0" sz="1400">
                <a:latin typeface="Times New Roman"/>
                <a:cs typeface="Times New Roman"/>
              </a:rPr>
              <a:t>state </a:t>
            </a:r>
            <a:r>
              <a:rPr dirty="0" sz="1400" spc="-5">
                <a:latin typeface="Times New Roman"/>
                <a:cs typeface="Times New Roman"/>
              </a:rPr>
              <a:t>stress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distributions</a:t>
            </a:r>
            <a:endParaRPr sz="1400">
              <a:latin typeface="Times New Roman"/>
              <a:cs typeface="Times New Roman"/>
            </a:endParaRPr>
          </a:p>
          <a:p>
            <a:pPr marL="12700" marR="10795">
              <a:lnSpc>
                <a:spcPct val="143600"/>
              </a:lnSpc>
              <a:spcBef>
                <a:spcPts val="10"/>
              </a:spcBef>
              <a:buChar char="•"/>
              <a:tabLst>
                <a:tab pos="182245" algn="l"/>
              </a:tabLst>
            </a:pPr>
            <a:r>
              <a:rPr dirty="0" sz="1400" spc="-5">
                <a:latin typeface="Times New Roman"/>
                <a:cs typeface="Times New Roman"/>
              </a:rPr>
              <a:t>Steady state </a:t>
            </a:r>
            <a:r>
              <a:rPr dirty="0" sz="1400" spc="-10">
                <a:latin typeface="Times New Roman"/>
                <a:cs typeface="Times New Roman"/>
              </a:rPr>
              <a:t>potential </a:t>
            </a:r>
            <a:r>
              <a:rPr dirty="0" sz="1400" spc="-5">
                <a:latin typeface="Times New Roman"/>
                <a:cs typeface="Times New Roman"/>
              </a:rPr>
              <a:t>distributions </a:t>
            </a:r>
            <a:r>
              <a:rPr dirty="0" sz="1400" spc="-10">
                <a:latin typeface="Times New Roman"/>
                <a:cs typeface="Times New Roman"/>
              </a:rPr>
              <a:t>(it </a:t>
            </a:r>
            <a:r>
              <a:rPr dirty="0" sz="1400" spc="-5">
                <a:latin typeface="Times New Roman"/>
                <a:cs typeface="Times New Roman"/>
              </a:rPr>
              <a:t>is also called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potential  equation</a:t>
            </a:r>
            <a:endParaRPr sz="1400">
              <a:latin typeface="Times New Roman"/>
              <a:cs typeface="Times New Roman"/>
            </a:endParaRPr>
          </a:p>
          <a:p>
            <a:pPr marL="119380" indent="-106680">
              <a:lnSpc>
                <a:spcPct val="100000"/>
              </a:lnSpc>
              <a:spcBef>
                <a:spcPts val="735"/>
              </a:spcBef>
              <a:buChar char="•"/>
              <a:tabLst>
                <a:tab pos="120014" algn="l"/>
              </a:tabLst>
            </a:pPr>
            <a:r>
              <a:rPr dirty="0" sz="1400" spc="-5">
                <a:latin typeface="Times New Roman"/>
                <a:cs typeface="Times New Roman"/>
              </a:rPr>
              <a:t>Steady </a:t>
            </a:r>
            <a:r>
              <a:rPr dirty="0" sz="1400">
                <a:latin typeface="Times New Roman"/>
                <a:cs typeface="Times New Roman"/>
              </a:rPr>
              <a:t>state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flows.</a:t>
            </a:r>
            <a:endParaRPr sz="1400">
              <a:latin typeface="Times New Roman"/>
              <a:cs typeface="Times New Roman"/>
            </a:endParaRPr>
          </a:p>
          <a:p>
            <a:pPr marL="12700" marR="6985">
              <a:lnSpc>
                <a:spcPts val="2420"/>
              </a:lnSpc>
              <a:spcBef>
                <a:spcPts val="195"/>
              </a:spcBef>
            </a:pPr>
            <a:r>
              <a:rPr dirty="0" sz="1400" spc="-5">
                <a:latin typeface="Times New Roman"/>
                <a:cs typeface="Times New Roman"/>
              </a:rPr>
              <a:t>To separation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variables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be used to solve Laplace equation </a:t>
            </a:r>
            <a:r>
              <a:rPr dirty="0" sz="1400" spc="-1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follow: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dirty="0" sz="1400" spc="-5">
                <a:latin typeface="Times New Roman"/>
                <a:cs typeface="Times New Roman"/>
              </a:rPr>
              <a:t>First step: Consider the boundary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initial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conditions:</a:t>
            </a:r>
            <a:endParaRPr sz="1400">
              <a:latin typeface="Times New Roman"/>
              <a:cs typeface="Times New Roman"/>
            </a:endParaRPr>
          </a:p>
          <a:p>
            <a:pPr marL="52069">
              <a:lnSpc>
                <a:spcPct val="100000"/>
              </a:lnSpc>
              <a:spcBef>
                <a:spcPts val="795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56515">
              <a:lnSpc>
                <a:spcPct val="100000"/>
              </a:lnSpc>
              <a:spcBef>
                <a:spcPts val="78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52069">
              <a:lnSpc>
                <a:spcPct val="100000"/>
              </a:lnSpc>
              <a:spcBef>
                <a:spcPts val="78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8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52069">
              <a:lnSpc>
                <a:spcPct val="100000"/>
              </a:lnSpc>
              <a:spcBef>
                <a:spcPts val="79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dirty="0" sz="1400" spc="-5">
                <a:latin typeface="Times New Roman"/>
                <a:cs typeface="Times New Roman"/>
              </a:rPr>
              <a:t>Second step: Finding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factorized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solutions</a:t>
            </a:r>
            <a:endParaRPr sz="1400">
              <a:latin typeface="Times New Roman"/>
              <a:cs typeface="Times New Roman"/>
            </a:endParaRPr>
          </a:p>
          <a:p>
            <a:pPr marL="12700" marR="6350">
              <a:lnSpc>
                <a:spcPct val="144300"/>
              </a:lnSpc>
              <a:spcBef>
                <a:spcPts val="25"/>
              </a:spcBef>
            </a:pPr>
            <a:r>
              <a:rPr dirty="0" sz="1400" spc="-5">
                <a:latin typeface="Times New Roman"/>
                <a:cs typeface="Times New Roman"/>
              </a:rPr>
              <a:t>The factorized function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solution to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wave  equation (24)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only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endParaRPr sz="1400">
              <a:latin typeface="Times New Roman"/>
              <a:cs typeface="Times New Roman"/>
            </a:endParaRPr>
          </a:p>
          <a:p>
            <a:pPr marL="146685">
              <a:lnSpc>
                <a:spcPct val="100000"/>
              </a:lnSpc>
              <a:spcBef>
                <a:spcPts val="765"/>
              </a:spcBef>
            </a:pPr>
            <a:r>
              <a:rPr dirty="0" baseline="-9661" sz="1725" spc="-15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̿</a:t>
            </a:r>
            <a:r>
              <a:rPr dirty="0" baseline="-9661" sz="1725" spc="270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̿</a:t>
            </a:r>
            <a:endParaRPr sz="1150">
              <a:latin typeface="Cambria Math"/>
              <a:cs typeface="Cambria Math"/>
            </a:endParaRPr>
          </a:p>
          <a:p>
            <a:pPr marL="146685">
              <a:lnSpc>
                <a:spcPct val="100000"/>
              </a:lnSpc>
              <a:spcBef>
                <a:spcPts val="1700"/>
              </a:spcBef>
              <a:tabLst>
                <a:tab pos="693420" algn="l"/>
              </a:tabLst>
            </a:pPr>
            <a:r>
              <a:rPr dirty="0" sz="1150" spc="535">
                <a:latin typeface="Cambria Math"/>
                <a:cs typeface="Cambria Math"/>
              </a:rPr>
              <a:t> </a:t>
            </a:r>
            <a:r>
              <a:rPr dirty="0" sz="1150" spc="535">
                <a:latin typeface="Cambria Math"/>
                <a:cs typeface="Cambria Math"/>
              </a:rPr>
              <a:t>	</a:t>
            </a:r>
            <a:r>
              <a:rPr dirty="0" sz="1150" spc="46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822957" y="9545269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12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3424" y="539596"/>
            <a:ext cx="212725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" marR="5080" indent="-247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Partial  Differential</a:t>
            </a:r>
            <a:r>
              <a:rPr dirty="0" sz="1400" spc="-3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Equation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79474" y="1516633"/>
            <a:ext cx="90170" cy="0"/>
          </a:xfrm>
          <a:custGeom>
            <a:avLst/>
            <a:gdLst/>
            <a:ahLst/>
            <a:cxnLst/>
            <a:rect l="l" t="t" r="r" b="b"/>
            <a:pathLst>
              <a:path w="90169" h="0">
                <a:moveTo>
                  <a:pt x="0" y="0"/>
                </a:moveTo>
                <a:lnTo>
                  <a:pt x="8991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366774" y="1517649"/>
            <a:ext cx="5803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87680" algn="l"/>
              </a:tabLst>
            </a:pPr>
            <a:r>
              <a:rPr dirty="0" sz="1000" spc="465">
                <a:latin typeface="Cambria Math"/>
                <a:cs typeface="Cambria Math"/>
              </a:rPr>
              <a:t> </a:t>
            </a:r>
            <a:r>
              <a:rPr dirty="0" sz="1000" spc="465">
                <a:latin typeface="Cambria Math"/>
                <a:cs typeface="Cambria Math"/>
              </a:rPr>
              <a:t>	</a:t>
            </a:r>
            <a:r>
              <a:rPr dirty="0" sz="1000" spc="40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4961" y="1510537"/>
            <a:ext cx="82550" cy="12700"/>
          </a:xfrm>
          <a:custGeom>
            <a:avLst/>
            <a:gdLst/>
            <a:ahLst/>
            <a:cxnLst/>
            <a:rect l="l" t="t" r="r" b="b"/>
            <a:pathLst>
              <a:path w="82550" h="12700">
                <a:moveTo>
                  <a:pt x="0" y="12192"/>
                </a:moveTo>
                <a:lnTo>
                  <a:pt x="82295" y="12192"/>
                </a:lnTo>
                <a:lnTo>
                  <a:pt x="82295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29080" y="1366274"/>
            <a:ext cx="1128395" cy="2514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baseline="47222" sz="1500" spc="-7">
                <a:latin typeface="Cambria Math"/>
                <a:cs typeface="Cambria Math"/>
              </a:rPr>
              <a:t> </a:t>
            </a:r>
            <a:r>
              <a:rPr dirty="0" baseline="55555" sz="1500">
                <a:latin typeface="Cambria Math"/>
                <a:cs typeface="Cambria Math"/>
              </a:rPr>
              <a:t>̿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55555" sz="1500">
                <a:latin typeface="Cambria Math"/>
                <a:cs typeface="Cambria Math"/>
              </a:rPr>
              <a:t>̿</a:t>
            </a:r>
            <a:r>
              <a:rPr dirty="0" baseline="55555" sz="1500" spc="30">
                <a:latin typeface="Cambria Math"/>
                <a:cs typeface="Cambria Math"/>
              </a:rPr>
              <a:t> </a:t>
            </a:r>
            <a:r>
              <a:rPr dirty="0" sz="1450" spc="-35" i="1">
                <a:latin typeface="Cambria Math"/>
                <a:cs typeface="Cambria Math"/>
              </a:rPr>
              <a:t>=</a:t>
            </a:r>
            <a:r>
              <a:rPr dirty="0" sz="1450" spc="-25" i="1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1639060"/>
            <a:ext cx="5306060" cy="6502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41400"/>
              </a:lnSpc>
              <a:spcBef>
                <a:spcPts val="90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k is </a:t>
            </a:r>
            <a:r>
              <a:rPr dirty="0" sz="1400" spc="-5">
                <a:latin typeface="Times New Roman"/>
                <a:cs typeface="Times New Roman"/>
              </a:rPr>
              <a:t>constant and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50" spc="-5" i="1">
                <a:latin typeface="Cambria Math"/>
                <a:cs typeface="Cambria Math"/>
              </a:rPr>
              <a:t>x</a:t>
            </a:r>
            <a:r>
              <a:rPr dirty="0" sz="1400" spc="-5">
                <a:latin typeface="Times New Roman"/>
                <a:cs typeface="Times New Roman"/>
              </a:rPr>
              <a:t>), </a:t>
            </a:r>
            <a:r>
              <a:rPr dirty="0" sz="1450" spc="-30" i="1">
                <a:latin typeface="Cambria Math"/>
                <a:cs typeface="Cambria Math"/>
              </a:rPr>
              <a:t>Y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50" spc="-5" i="1">
                <a:latin typeface="Cambria Math"/>
                <a:cs typeface="Cambria Math"/>
              </a:rPr>
              <a:t>y</a:t>
            </a:r>
            <a:r>
              <a:rPr dirty="0" sz="1400" spc="-5">
                <a:latin typeface="Times New Roman"/>
                <a:cs typeface="Times New Roman"/>
              </a:rPr>
              <a:t>) only  and </a:t>
            </a:r>
            <a:r>
              <a:rPr dirty="0" sz="1400" spc="-15">
                <a:latin typeface="Times New Roman"/>
                <a:cs typeface="Times New Roman"/>
              </a:rPr>
              <a:t>(</a:t>
            </a:r>
            <a:r>
              <a:rPr dirty="0" sz="1450" spc="-15" i="1">
                <a:latin typeface="Cambria Math"/>
                <a:cs typeface="Cambria Math"/>
              </a:rPr>
              <a:t>k </a:t>
            </a:r>
            <a:r>
              <a:rPr dirty="0" sz="1400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constant.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2263496"/>
            <a:ext cx="904875" cy="699135"/>
          </a:xfrm>
          <a:prstGeom prst="rect">
            <a:avLst/>
          </a:prstGeom>
        </p:spPr>
        <p:txBody>
          <a:bodyPr wrap="square" lIns="0" tIns="135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9920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dirty="0" sz="1400" spc="-1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9920" sz="2100" spc="1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41930" y="2263496"/>
            <a:ext cx="864869" cy="699135"/>
          </a:xfrm>
          <a:prstGeom prst="rect">
            <a:avLst/>
          </a:prstGeom>
        </p:spPr>
        <p:txBody>
          <a:bodyPr wrap="square" lIns="0" tIns="135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47625">
              <a:lnSpc>
                <a:spcPct val="100000"/>
              </a:lnSpc>
              <a:spcBef>
                <a:spcPts val="969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370330" y="3072129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586230" y="3034030"/>
            <a:ext cx="40493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95350" algn="l"/>
              </a:tabLst>
            </a:pPr>
            <a:r>
              <a:rPr dirty="0" sz="1400" spc="-5">
                <a:latin typeface="Times New Roman"/>
                <a:cs typeface="Times New Roman"/>
              </a:rPr>
              <a:t>When	</a:t>
            </a:r>
            <a:r>
              <a:rPr dirty="0" sz="1400" spc="-5">
                <a:latin typeface="Times New Roman"/>
                <a:cs typeface="Times New Roman"/>
              </a:rPr>
              <a:t>then eq.(26) </a:t>
            </a:r>
            <a:r>
              <a:rPr dirty="0" sz="1400">
                <a:latin typeface="Times New Roman"/>
                <a:cs typeface="Times New Roman"/>
              </a:rPr>
              <a:t>&amp; eq.(27)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written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9080" y="3369309"/>
            <a:ext cx="1090295" cy="584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9920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dirty="0" sz="1400" spc="-135">
                <a:latin typeface="Cambria Math"/>
                <a:cs typeface="Cambria Math"/>
              </a:rPr>
              <a:t> </a:t>
            </a:r>
            <a:r>
              <a:rPr dirty="0" baseline="19841" sz="2100">
                <a:latin typeface="Cambria Math"/>
                <a:cs typeface="Cambria Math"/>
              </a:rPr>
              <a:t>̅</a:t>
            </a:r>
            <a:r>
              <a:rPr dirty="0" baseline="19841" sz="2100" spc="1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66186" y="3369309"/>
            <a:ext cx="842644" cy="584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(28)</a:t>
            </a:r>
            <a:endParaRPr sz="1400">
              <a:latin typeface="Times New Roman"/>
              <a:cs typeface="Times New Roman"/>
            </a:endParaRPr>
          </a:p>
          <a:p>
            <a:pPr marL="41275">
              <a:lnSpc>
                <a:spcPct val="100000"/>
              </a:lnSpc>
              <a:spcBef>
                <a:spcPts val="1040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(29)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370330" y="4700269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29080" y="3914368"/>
            <a:ext cx="4727575" cy="987425"/>
          </a:xfrm>
          <a:prstGeom prst="rect">
            <a:avLst/>
          </a:prstGeom>
        </p:spPr>
        <p:txBody>
          <a:bodyPr wrap="square" lIns="0" tIns="1219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400" spc="-5">
                <a:latin typeface="Times New Roman"/>
                <a:cs typeface="Times New Roman"/>
              </a:rPr>
              <a:t>The solutions </a:t>
            </a:r>
            <a:r>
              <a:rPr dirty="0" sz="1400">
                <a:latin typeface="Times New Roman"/>
                <a:cs typeface="Times New Roman"/>
              </a:rPr>
              <a:t>of eq. (28) &amp; eq. </a:t>
            </a:r>
            <a:r>
              <a:rPr dirty="0" sz="1400" spc="-5">
                <a:latin typeface="Times New Roman"/>
                <a:cs typeface="Times New Roman"/>
              </a:rPr>
              <a:t>(29)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  <a:tabLst>
                <a:tab pos="2135505" algn="l"/>
                <a:tab pos="2586990" algn="l"/>
              </a:tabLst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09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8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&amp;	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805"/>
              </a:spcBef>
            </a:pPr>
            <a:r>
              <a:rPr dirty="0" sz="1400" spc="-5">
                <a:latin typeface="Times New Roman"/>
                <a:cs typeface="Times New Roman"/>
              </a:rPr>
              <a:t>When</a:t>
            </a:r>
            <a:r>
              <a:rPr dirty="0" baseline="19841" sz="2100" spc="50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 eq.( </a:t>
            </a:r>
            <a:r>
              <a:rPr dirty="0" sz="1400">
                <a:latin typeface="Times New Roman"/>
                <a:cs typeface="Times New Roman"/>
              </a:rPr>
              <a:t>26) &amp; eq.( 27)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written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29080" y="4998846"/>
            <a:ext cx="1090295" cy="5842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9920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dirty="0" sz="1400" spc="-135">
                <a:latin typeface="Cambria Math"/>
                <a:cs typeface="Cambria Math"/>
              </a:rPr>
              <a:t> </a:t>
            </a:r>
            <a:r>
              <a:rPr dirty="0" baseline="19841" sz="2100">
                <a:latin typeface="Cambria Math"/>
                <a:cs typeface="Cambria Math"/>
              </a:rPr>
              <a:t>̅</a:t>
            </a:r>
            <a:r>
              <a:rPr dirty="0" baseline="19841" sz="2100" spc="1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66186" y="4998846"/>
            <a:ext cx="842644" cy="5842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(30)</a:t>
            </a:r>
            <a:endParaRPr sz="1400">
              <a:latin typeface="Times New Roman"/>
              <a:cs typeface="Times New Roman"/>
            </a:endParaRPr>
          </a:p>
          <a:p>
            <a:pPr marL="41275">
              <a:lnSpc>
                <a:spcPct val="100000"/>
              </a:lnSpc>
              <a:spcBef>
                <a:spcPts val="1030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(31)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29080" y="5541746"/>
            <a:ext cx="4639310" cy="672465"/>
          </a:xfrm>
          <a:prstGeom prst="rect">
            <a:avLst/>
          </a:prstGeom>
        </p:spPr>
        <p:txBody>
          <a:bodyPr wrap="square" lIns="0" tIns="1225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dirty="0" sz="1400" spc="-5">
                <a:latin typeface="Times New Roman"/>
                <a:cs typeface="Times New Roman"/>
              </a:rPr>
              <a:t>The solutions </a:t>
            </a:r>
            <a:r>
              <a:rPr dirty="0" sz="1400">
                <a:latin typeface="Times New Roman"/>
                <a:cs typeface="Times New Roman"/>
              </a:rPr>
              <a:t>of eq. (30) &amp; eq. </a:t>
            </a:r>
            <a:r>
              <a:rPr dirty="0" sz="1400" spc="-5">
                <a:latin typeface="Times New Roman"/>
                <a:cs typeface="Times New Roman"/>
              </a:rPr>
              <a:t>(31)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  <a:tabLst>
                <a:tab pos="2499995" algn="l"/>
                <a:tab pos="2816860" algn="l"/>
              </a:tabLst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112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&amp;	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8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370330" y="6325869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29080" y="6623684"/>
            <a:ext cx="474980" cy="58420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9920" sz="2100" spc="20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dirty="0" sz="1400" spc="-135">
                <a:latin typeface="Cambria Math"/>
                <a:cs typeface="Cambria Math"/>
              </a:rPr>
              <a:t> </a:t>
            </a:r>
            <a:r>
              <a:rPr dirty="0" baseline="19841" sz="2100">
                <a:latin typeface="Cambria Math"/>
                <a:cs typeface="Cambria Math"/>
              </a:rPr>
              <a:t>̅ </a:t>
            </a:r>
            <a:r>
              <a:rPr dirty="0" baseline="19841" sz="2100" spc="-1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86230" y="6167094"/>
            <a:ext cx="3895725" cy="104076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 spc="-5">
                <a:latin typeface="Times New Roman"/>
                <a:cs typeface="Times New Roman"/>
              </a:rPr>
              <a:t>When then eq.( </a:t>
            </a:r>
            <a:r>
              <a:rPr dirty="0" sz="1400">
                <a:latin typeface="Times New Roman"/>
                <a:cs typeface="Times New Roman"/>
              </a:rPr>
              <a:t>26) &amp; eq.( </a:t>
            </a:r>
            <a:r>
              <a:rPr dirty="0" sz="1400" spc="-5">
                <a:latin typeface="Times New Roman"/>
                <a:cs typeface="Times New Roman"/>
              </a:rPr>
              <a:t>24)can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written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marL="574675">
              <a:lnSpc>
                <a:spcPct val="100000"/>
              </a:lnSpc>
              <a:spcBef>
                <a:spcPts val="960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(32)</a:t>
            </a:r>
            <a:endParaRPr sz="1400">
              <a:latin typeface="Times New Roman"/>
              <a:cs typeface="Times New Roman"/>
            </a:endParaRPr>
          </a:p>
          <a:p>
            <a:pPr marL="567055">
              <a:lnSpc>
                <a:spcPct val="100000"/>
              </a:lnSpc>
              <a:spcBef>
                <a:spcPts val="1030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(33)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9080" y="7180553"/>
            <a:ext cx="3167380" cy="647700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 spc="-5">
                <a:latin typeface="Times New Roman"/>
                <a:cs typeface="Times New Roman"/>
              </a:rPr>
              <a:t>The solutions </a:t>
            </a:r>
            <a:r>
              <a:rPr dirty="0" sz="1400">
                <a:latin typeface="Times New Roman"/>
                <a:cs typeface="Times New Roman"/>
              </a:rPr>
              <a:t>of eq. (32) &amp; eq. </a:t>
            </a:r>
            <a:r>
              <a:rPr dirty="0" sz="1400" spc="-5">
                <a:latin typeface="Times New Roman"/>
                <a:cs typeface="Times New Roman"/>
              </a:rPr>
              <a:t>(33)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1565910" algn="l"/>
                <a:tab pos="1882775" algn="l"/>
              </a:tabLst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&amp;	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57501" y="7914513"/>
            <a:ext cx="36302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8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67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 </a:t>
            </a:r>
            <a:r>
              <a:rPr dirty="0" sz="1400" spc="4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5">
                <a:latin typeface="Cambria Math"/>
                <a:cs typeface="Cambria Math"/>
              </a:rPr>
              <a:t> </a:t>
            </a:r>
            <a:r>
              <a:rPr dirty="0" sz="1300" spc="420">
                <a:latin typeface="Cambria Math"/>
                <a:cs typeface="Cambria Math"/>
              </a:rPr>
              <a:t> </a:t>
            </a:r>
            <a:r>
              <a:rPr dirty="0" sz="1300" spc="400">
                <a:latin typeface="Cambria Math"/>
                <a:cs typeface="Cambria Math"/>
              </a:rPr>
              <a:t> </a:t>
            </a:r>
            <a:r>
              <a:rPr dirty="0" sz="1300" spc="33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425">
                <a:latin typeface="Cambria Math"/>
                <a:cs typeface="Cambria Math"/>
              </a:rPr>
              <a:t> </a:t>
            </a:r>
            <a:r>
              <a:rPr dirty="0" sz="1300" spc="10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86221" y="7852028"/>
            <a:ext cx="206375" cy="223520"/>
          </a:xfrm>
          <a:prstGeom prst="rect">
            <a:avLst/>
          </a:prstGeom>
        </p:spPr>
        <p:txBody>
          <a:bodyPr wrap="square" lIns="0" tIns="1771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dirty="0" baseline="-25641" sz="1950" spc="517">
                <a:latin typeface="Cambria Math"/>
                <a:cs typeface="Cambria Math"/>
              </a:rPr>
              <a:t> </a:t>
            </a:r>
            <a:r>
              <a:rPr dirty="0" baseline="-25641" sz="1950" spc="7">
                <a:latin typeface="Cambria Math"/>
                <a:cs typeface="Cambria Math"/>
              </a:rPr>
              <a:t> </a:t>
            </a:r>
            <a:r>
              <a:rPr dirty="0" sz="900" spc="30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168398" y="8293988"/>
            <a:ext cx="889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0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67482" y="8416290"/>
            <a:ext cx="3084830" cy="223520"/>
          </a:xfrm>
          <a:prstGeom prst="rect">
            <a:avLst/>
          </a:prstGeom>
        </p:spPr>
        <p:txBody>
          <a:bodyPr wrap="square" lIns="0" tIns="1771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95"/>
              </a:spcBef>
              <a:tabLst>
                <a:tab pos="2338070" algn="l"/>
              </a:tabLst>
            </a:pP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525">
                <a:latin typeface="Cambria Math"/>
                <a:cs typeface="Cambria Math"/>
              </a:rPr>
              <a:t> </a:t>
            </a:r>
            <a:r>
              <a:rPr dirty="0" baseline="-30864" sz="1350" spc="547">
                <a:latin typeface="Cambria Math"/>
                <a:cs typeface="Cambria Math"/>
              </a:rPr>
              <a:t> </a:t>
            </a:r>
            <a:r>
              <a:rPr dirty="0" sz="1300" spc="400">
                <a:latin typeface="Cambria Math"/>
                <a:cs typeface="Cambria Math"/>
              </a:rPr>
              <a:t> </a:t>
            </a:r>
            <a:r>
              <a:rPr dirty="0" sz="1300" spc="2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25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8518" sz="1350" spc="547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475">
                <a:latin typeface="Cambria Math"/>
                <a:cs typeface="Cambria Math"/>
              </a:rPr>
              <a:t> </a:t>
            </a:r>
            <a:r>
              <a:rPr dirty="0" baseline="-18518" sz="1350" spc="547">
                <a:latin typeface="Cambria Math"/>
                <a:cs typeface="Cambria Math"/>
              </a:rPr>
              <a:t> </a:t>
            </a:r>
            <a:r>
              <a:rPr dirty="0" sz="1300" spc="434">
                <a:latin typeface="Cambria Math"/>
                <a:cs typeface="Cambria Math"/>
              </a:rPr>
              <a:t> </a:t>
            </a:r>
            <a:r>
              <a:rPr dirty="0" sz="1300" spc="2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25">
                <a:latin typeface="Cambria Math"/>
                <a:cs typeface="Cambria Math"/>
              </a:rPr>
              <a:t> </a:t>
            </a:r>
            <a:r>
              <a:rPr dirty="0" sz="1300" spc="610">
                <a:latin typeface="Cambria Math"/>
                <a:cs typeface="Cambria Math"/>
              </a:rPr>
              <a:t> </a:t>
            </a:r>
            <a:r>
              <a:rPr dirty="0" baseline="-18518" sz="1350" spc="547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	</a:t>
            </a:r>
            <a:r>
              <a:rPr dirty="0" sz="1300" spc="420">
                <a:latin typeface="Cambria Math"/>
                <a:cs typeface="Cambria Math"/>
              </a:rPr>
              <a:t> </a:t>
            </a:r>
            <a:r>
              <a:rPr dirty="0" sz="1300" spc="400">
                <a:latin typeface="Cambria Math"/>
                <a:cs typeface="Cambria Math"/>
              </a:rPr>
              <a:t> </a:t>
            </a:r>
            <a:r>
              <a:rPr dirty="0" sz="1300" spc="330">
                <a:latin typeface="Cambria Math"/>
                <a:cs typeface="Cambria Math"/>
              </a:rPr>
              <a:t> </a:t>
            </a:r>
            <a:r>
              <a:rPr dirty="0" sz="1300" spc="-5">
                <a:latin typeface="Cambria Math"/>
                <a:cs typeface="Cambria Math"/>
              </a:rPr>
              <a:t> </a:t>
            </a:r>
            <a:r>
              <a:rPr dirty="0" sz="1300" spc="425">
                <a:latin typeface="Cambria Math"/>
                <a:cs typeface="Cambria Math"/>
              </a:rPr>
              <a:t> </a:t>
            </a:r>
            <a:r>
              <a:rPr dirty="0" sz="1300" spc="9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114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9080" y="8165972"/>
            <a:ext cx="52501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79475" algn="l"/>
                <a:tab pos="5130800" algn="l"/>
              </a:tabLst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300" spc="434">
                <a:latin typeface="Cambria Math"/>
                <a:cs typeface="Cambria Math"/>
              </a:rPr>
              <a:t> </a:t>
            </a:r>
            <a:r>
              <a:rPr dirty="0" sz="1300" spc="10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100">
                <a:latin typeface="Cambria Math"/>
                <a:cs typeface="Cambria Math"/>
              </a:rPr>
              <a:t> </a:t>
            </a:r>
            <a:r>
              <a:rPr dirty="0" sz="1400" spc="290">
                <a:latin typeface="Cambria Math"/>
                <a:cs typeface="Cambria Math"/>
              </a:rPr>
              <a:t>{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53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 </a:t>
            </a:r>
            <a:r>
              <a:rPr dirty="0" sz="1300" spc="-60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95">
                <a:latin typeface="Cambria Math"/>
                <a:cs typeface="Cambria Math"/>
              </a:rPr>
              <a:t> </a:t>
            </a:r>
            <a:r>
              <a:rPr dirty="0" sz="1300" spc="270">
                <a:latin typeface="Cambria Math"/>
                <a:cs typeface="Cambria Math"/>
              </a:rPr>
              <a:t> </a:t>
            </a:r>
            <a:r>
              <a:rPr dirty="0" sz="1300" spc="-5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00">
                <a:latin typeface="Cambria Math"/>
                <a:cs typeface="Cambria Math"/>
              </a:rPr>
              <a:t> </a:t>
            </a:r>
            <a:r>
              <a:rPr dirty="0" sz="1300" spc="2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30">
                <a:latin typeface="Cambria Math"/>
                <a:cs typeface="Cambria Math"/>
              </a:rPr>
              <a:t> </a:t>
            </a:r>
            <a:r>
              <a:rPr dirty="0" sz="1300" spc="560">
                <a:latin typeface="Cambria Math"/>
                <a:cs typeface="Cambria Math"/>
              </a:rPr>
              <a:t> </a:t>
            </a:r>
            <a:r>
              <a:rPr dirty="0" baseline="-18518" sz="1350" spc="450">
                <a:latin typeface="Cambria Math"/>
                <a:cs typeface="Cambria Math"/>
              </a:rPr>
              <a:t> </a:t>
            </a:r>
            <a:r>
              <a:rPr dirty="0" baseline="-18518" sz="1350">
                <a:latin typeface="Cambria Math"/>
                <a:cs typeface="Cambria Math"/>
              </a:rPr>
              <a:t> </a:t>
            </a:r>
            <a:r>
              <a:rPr dirty="0" baseline="-18518" sz="1350" spc="-67">
                <a:latin typeface="Cambria Math"/>
                <a:cs typeface="Cambria Math"/>
              </a:rPr>
              <a:t> </a:t>
            </a:r>
            <a:r>
              <a:rPr dirty="0" sz="1300" spc="295">
                <a:latin typeface="Cambria Math"/>
                <a:cs typeface="Cambria Math"/>
              </a:rPr>
              <a:t>   </a:t>
            </a:r>
            <a:r>
              <a:rPr dirty="0" sz="1300" spc="-6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00">
                <a:latin typeface="Cambria Math"/>
                <a:cs typeface="Cambria Math"/>
              </a:rPr>
              <a:t> </a:t>
            </a:r>
            <a:r>
              <a:rPr dirty="0" sz="1300" spc="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8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5">
                <a:latin typeface="Cambria Math"/>
                <a:cs typeface="Cambria Math"/>
              </a:rPr>
              <a:t> </a:t>
            </a:r>
            <a:r>
              <a:rPr dirty="0" sz="1300" spc="420">
                <a:latin typeface="Cambria Math"/>
                <a:cs typeface="Cambria Math"/>
              </a:rPr>
              <a:t> </a:t>
            </a:r>
            <a:r>
              <a:rPr dirty="0" sz="1300" spc="400">
                <a:latin typeface="Cambria Math"/>
                <a:cs typeface="Cambria Math"/>
              </a:rPr>
              <a:t> </a:t>
            </a:r>
            <a:r>
              <a:rPr dirty="0" sz="1300" spc="330">
                <a:latin typeface="Cambria Math"/>
                <a:cs typeface="Cambria Math"/>
              </a:rPr>
              <a:t> </a:t>
            </a:r>
            <a:r>
              <a:rPr dirty="0" sz="1300" spc="-5">
                <a:latin typeface="Cambria Math"/>
                <a:cs typeface="Cambria Math"/>
              </a:rPr>
              <a:t> </a:t>
            </a:r>
            <a:r>
              <a:rPr dirty="0" sz="1300" spc="425">
                <a:latin typeface="Cambria Math"/>
                <a:cs typeface="Cambria Math"/>
              </a:rPr>
              <a:t> </a:t>
            </a:r>
            <a:r>
              <a:rPr dirty="0" sz="1300" spc="10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10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5">
                <a:latin typeface="Cambria Math"/>
                <a:cs typeface="Cambria Math"/>
              </a:rPr>
              <a:t> </a:t>
            </a:r>
            <a:r>
              <a:rPr dirty="0" baseline="37037" sz="1350" spc="450">
                <a:latin typeface="Cambria Math"/>
                <a:cs typeface="Cambria Math"/>
              </a:rPr>
              <a:t> </a:t>
            </a:r>
            <a:r>
              <a:rPr dirty="0" baseline="37037" sz="1350">
                <a:latin typeface="Cambria Math"/>
                <a:cs typeface="Cambria Math"/>
              </a:rPr>
              <a:t>	</a:t>
            </a:r>
            <a:r>
              <a:rPr dirty="0" sz="1400" spc="290">
                <a:latin typeface="Cambria Math"/>
                <a:cs typeface="Cambria Math"/>
              </a:rPr>
              <a:t>}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848813" y="9042653"/>
            <a:ext cx="6978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boundary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730738" y="9042653"/>
            <a:ext cx="6978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condition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29080" y="8643975"/>
            <a:ext cx="3535045" cy="953769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-5">
                <a:latin typeface="Times New Roman"/>
                <a:cs typeface="Times New Roman"/>
              </a:rPr>
              <a:t>Step three: find the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constants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525">
                <a:latin typeface="Cambria Math"/>
                <a:cs typeface="Cambria Math"/>
              </a:rPr>
              <a:t> </a:t>
            </a:r>
            <a:r>
              <a:rPr dirty="0" baseline="-15432" sz="1350" spc="577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5432" sz="1350" spc="562">
                <a:latin typeface="Cambria Math"/>
                <a:cs typeface="Cambria Math"/>
              </a:rPr>
              <a:t> </a:t>
            </a:r>
            <a:r>
              <a:rPr dirty="0" sz="1300" spc="-25">
                <a:latin typeface="Cambria Math"/>
                <a:cs typeface="Cambria Math"/>
              </a:rPr>
              <a:t> </a:t>
            </a:r>
            <a:r>
              <a:rPr dirty="0" sz="1300" spc="-75">
                <a:latin typeface="Cambria Math"/>
                <a:cs typeface="Cambria Math"/>
              </a:rPr>
              <a:t> </a:t>
            </a: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baseline="-15432" sz="1350" spc="577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484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300" spc="525">
                <a:latin typeface="Cambria Math"/>
                <a:cs typeface="Cambria Math"/>
              </a:rPr>
              <a:t> </a:t>
            </a:r>
            <a:r>
              <a:rPr dirty="0" baseline="-15432" sz="1350" spc="562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  <a:tabLst>
                <a:tab pos="470534" algn="l"/>
                <a:tab pos="899794" algn="l"/>
                <a:tab pos="1603375" algn="l"/>
                <a:tab pos="2389505" algn="l"/>
                <a:tab pos="2854960" algn="l"/>
                <a:tab pos="3302635" algn="l"/>
              </a:tabLst>
            </a:pPr>
            <a:r>
              <a:rPr dirty="0" sz="1400">
                <a:latin typeface="Times New Roman"/>
                <a:cs typeface="Times New Roman"/>
              </a:rPr>
              <a:t>Fo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on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-10">
                <a:latin typeface="Times New Roman"/>
                <a:cs typeface="Times New Roman"/>
              </a:rPr>
              <a:t>ol</a:t>
            </a:r>
            <a:r>
              <a:rPr dirty="0" sz="1400">
                <a:latin typeface="Times New Roman"/>
                <a:cs typeface="Times New Roman"/>
              </a:rPr>
              <a:t>u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52069">
              <a:lnSpc>
                <a:spcPct val="100000"/>
              </a:lnSpc>
              <a:spcBef>
                <a:spcPts val="805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3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3424" y="539596"/>
            <a:ext cx="3973195" cy="2576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" marR="1851025" indent="-247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Partial  Differential</a:t>
            </a:r>
            <a:r>
              <a:rPr dirty="0" sz="1400" spc="-3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Equation</a:t>
            </a:r>
            <a:endParaRPr sz="1400">
              <a:latin typeface="Lucida Calligraphy"/>
              <a:cs typeface="Lucida Calligraphy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00">
              <a:latin typeface="Times New Roman"/>
              <a:cs typeface="Times New Roman"/>
            </a:endParaRPr>
          </a:p>
          <a:p>
            <a:pPr marL="307975">
              <a:lnSpc>
                <a:spcPct val="100000"/>
              </a:lnSpc>
            </a:pP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52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 spc="127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95">
                <a:latin typeface="Cambria Math"/>
                <a:cs typeface="Cambria Math"/>
              </a:rPr>
              <a:t> </a:t>
            </a:r>
            <a:r>
              <a:rPr dirty="0" sz="1300" spc="270">
                <a:latin typeface="Cambria Math"/>
                <a:cs typeface="Cambria Math"/>
              </a:rPr>
              <a:t> </a:t>
            </a:r>
            <a:r>
              <a:rPr dirty="0" sz="1300" spc="-7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10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>
                <a:latin typeface="Cambria Math"/>
                <a:cs typeface="Cambria Math"/>
              </a:rPr>
              <a:t> </a:t>
            </a:r>
            <a:r>
              <a:rPr dirty="0" baseline="-15432" sz="1350" spc="-82">
                <a:latin typeface="Cambria Math"/>
                <a:cs typeface="Cambria Math"/>
              </a:rPr>
              <a:t> </a:t>
            </a:r>
            <a:r>
              <a:rPr dirty="0" sz="1300" spc="295">
                <a:latin typeface="Cambria Math"/>
                <a:cs typeface="Cambria Math"/>
              </a:rPr>
              <a:t>   </a:t>
            </a:r>
            <a:r>
              <a:rPr dirty="0" sz="1300" spc="-4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-13888" sz="1500" spc="562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27777" sz="1500" spc="382">
                <a:latin typeface="Cambria Math"/>
                <a:cs typeface="Cambria Math"/>
              </a:rPr>
              <a:t> </a:t>
            </a:r>
            <a:r>
              <a:rPr dirty="0" baseline="27777" sz="1500" spc="50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5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 spc="655">
                <a:latin typeface="Cambria Math"/>
                <a:cs typeface="Cambria Math"/>
              </a:rPr>
              <a:t> </a:t>
            </a:r>
            <a:r>
              <a:rPr dirty="0" baseline="-13888" sz="1500" spc="494">
                <a:latin typeface="Cambria Math"/>
                <a:cs typeface="Cambria Math"/>
              </a:rPr>
              <a:t> </a:t>
            </a:r>
            <a:r>
              <a:rPr dirty="0" baseline="-13888" sz="1500" spc="82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27777" sz="1500" spc="772">
                <a:latin typeface="Cambria Math"/>
                <a:cs typeface="Cambria Math"/>
              </a:rPr>
              <a:t> </a:t>
            </a:r>
            <a:r>
              <a:rPr dirty="0" baseline="27777" sz="1500" spc="382">
                <a:latin typeface="Cambria Math"/>
                <a:cs typeface="Cambria Math"/>
              </a:rPr>
              <a:t> </a:t>
            </a:r>
            <a:r>
              <a:rPr dirty="0" baseline="27777" sz="1500" spc="60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00">
              <a:latin typeface="Times New Roman"/>
              <a:cs typeface="Times New Roman"/>
            </a:endParaRPr>
          </a:p>
          <a:p>
            <a:pPr marL="307975">
              <a:lnSpc>
                <a:spcPct val="100000"/>
              </a:lnSpc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300" spc="525">
                <a:latin typeface="Cambria Math"/>
                <a:cs typeface="Cambria Math"/>
              </a:rPr>
              <a:t> </a:t>
            </a:r>
            <a:r>
              <a:rPr dirty="0" baseline="-18518" sz="1350" spc="547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9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8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1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307975">
              <a:lnSpc>
                <a:spcPct val="100000"/>
              </a:lnSpc>
              <a:spcBef>
                <a:spcPts val="1075"/>
              </a:spcBef>
            </a:pP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300" spc="525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>
                <a:latin typeface="Cambria Math"/>
                <a:cs typeface="Cambria Math"/>
              </a:rPr>
              <a:t> </a:t>
            </a:r>
            <a:r>
              <a:rPr dirty="0" baseline="-15432" sz="135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307975">
              <a:lnSpc>
                <a:spcPct val="100000"/>
              </a:lnSpc>
              <a:spcBef>
                <a:spcPts val="765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307975">
              <a:lnSpc>
                <a:spcPct val="100000"/>
              </a:lnSpc>
              <a:spcBef>
                <a:spcPts val="930"/>
              </a:spcBef>
            </a:pPr>
            <a:r>
              <a:rPr dirty="0" sz="1300" spc="250">
                <a:latin typeface="Cambria Math"/>
                <a:cs typeface="Cambria Math"/>
              </a:rPr>
              <a:t> 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-70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95">
                <a:latin typeface="Cambria Math"/>
                <a:cs typeface="Cambria Math"/>
              </a:rPr>
              <a:t> </a:t>
            </a:r>
            <a:r>
              <a:rPr dirty="0" sz="1300" spc="270">
                <a:latin typeface="Cambria Math"/>
                <a:cs typeface="Cambria Math"/>
              </a:rPr>
              <a:t> </a:t>
            </a:r>
            <a:r>
              <a:rPr dirty="0" sz="1300" spc="-6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10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>
                <a:latin typeface="Cambria Math"/>
                <a:cs typeface="Cambria Math"/>
              </a:rPr>
              <a:t> </a:t>
            </a:r>
            <a:r>
              <a:rPr dirty="0" baseline="-15432" sz="1350" spc="-67">
                <a:latin typeface="Cambria Math"/>
                <a:cs typeface="Cambria Math"/>
              </a:rPr>
              <a:t> </a:t>
            </a:r>
            <a:r>
              <a:rPr dirty="0" sz="1300" spc="295">
                <a:latin typeface="Cambria Math"/>
                <a:cs typeface="Cambria Math"/>
              </a:rPr>
              <a:t>   </a:t>
            </a:r>
            <a:r>
              <a:rPr dirty="0" sz="1300" spc="-5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-13888" sz="1500" spc="585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27777" sz="1500" spc="382">
                <a:latin typeface="Cambria Math"/>
                <a:cs typeface="Cambria Math"/>
              </a:rPr>
              <a:t> </a:t>
            </a:r>
            <a:r>
              <a:rPr dirty="0" baseline="27777" sz="1500" spc="50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5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 spc="655">
                <a:latin typeface="Cambria Math"/>
                <a:cs typeface="Cambria Math"/>
              </a:rPr>
              <a:t> </a:t>
            </a:r>
            <a:r>
              <a:rPr dirty="0" baseline="-13888" sz="1500" spc="494">
                <a:latin typeface="Cambria Math"/>
                <a:cs typeface="Cambria Math"/>
              </a:rPr>
              <a:t> </a:t>
            </a:r>
            <a:r>
              <a:rPr dirty="0" baseline="-13888" sz="1500" spc="97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27777" sz="1500" spc="772">
                <a:latin typeface="Cambria Math"/>
                <a:cs typeface="Cambria Math"/>
              </a:rPr>
              <a:t> </a:t>
            </a:r>
            <a:r>
              <a:rPr dirty="0" baseline="27777" sz="1500" spc="382">
                <a:latin typeface="Cambria Math"/>
                <a:cs typeface="Cambria Math"/>
              </a:rPr>
              <a:t> </a:t>
            </a:r>
            <a:r>
              <a:rPr dirty="0" baseline="27777" sz="1500" spc="577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307975">
              <a:lnSpc>
                <a:spcPct val="100000"/>
              </a:lnSpc>
              <a:spcBef>
                <a:spcPts val="91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30864" sz="1350" spc="547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8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9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10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3226054"/>
            <a:ext cx="44780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795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5432" sz="1350" spc="562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>
                <a:latin typeface="Cambria Math"/>
                <a:cs typeface="Cambria Math"/>
              </a:rPr>
              <a:t>   </a:t>
            </a:r>
            <a:r>
              <a:rPr dirty="0" baseline="-15432" sz="1350" spc="-13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40">
                <a:latin typeface="Cambria Math"/>
                <a:cs typeface="Cambria Math"/>
              </a:rPr>
              <a:t> </a:t>
            </a:r>
            <a:r>
              <a:rPr dirty="0" sz="1300" spc="-5">
                <a:latin typeface="Times New Roman"/>
                <a:cs typeface="Times New Roman"/>
              </a:rPr>
              <a:t>&amp;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sz="1300" spc="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sz="1300" spc="7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509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u="sng" baseline="41666" sz="1500" spc="-382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41666" sz="1500" spc="5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41666" sz="1500" spc="547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baseline="41666" sz="15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73446" y="3373881"/>
            <a:ext cx="9334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3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82367" y="5539866"/>
            <a:ext cx="2330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0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695067" y="5816219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29080" y="3464788"/>
            <a:ext cx="3865879" cy="2176145"/>
          </a:xfrm>
          <a:prstGeom prst="rect">
            <a:avLst/>
          </a:prstGeom>
        </p:spPr>
        <p:txBody>
          <a:bodyPr wrap="square" lIns="0" tIns="1238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dirty="0" sz="1400" spc="-5">
                <a:latin typeface="Times New Roman"/>
                <a:cs typeface="Times New Roman"/>
              </a:rPr>
              <a:t>Using the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  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8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5432" sz="1350" spc="562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-13888" sz="1500" spc="58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27777" sz="1500" spc="382">
                <a:latin typeface="Cambria Math"/>
                <a:cs typeface="Cambria Math"/>
              </a:rPr>
              <a:t> </a:t>
            </a:r>
            <a:r>
              <a:rPr dirty="0" baseline="27777" sz="1500" spc="292">
                <a:latin typeface="Cambria Math"/>
                <a:cs typeface="Cambria Math"/>
              </a:rPr>
              <a:t> </a:t>
            </a:r>
            <a:r>
              <a:rPr dirty="0" baseline="27777" sz="1500" spc="937">
                <a:latin typeface="Cambria Math"/>
                <a:cs typeface="Cambria Math"/>
              </a:rPr>
              <a:t> </a:t>
            </a:r>
            <a:r>
              <a:rPr dirty="0" baseline="27777" sz="1500" spc="284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5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 spc="655">
                <a:latin typeface="Cambria Math"/>
                <a:cs typeface="Cambria Math"/>
              </a:rPr>
              <a:t> </a:t>
            </a:r>
            <a:r>
              <a:rPr dirty="0" baseline="-13888" sz="1500" spc="494">
                <a:latin typeface="Cambria Math"/>
                <a:cs typeface="Cambria Math"/>
              </a:rPr>
              <a:t> </a:t>
            </a:r>
            <a:r>
              <a:rPr dirty="0" baseline="-13888" sz="1500" spc="82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27777" sz="1500" spc="772">
                <a:latin typeface="Cambria Math"/>
                <a:cs typeface="Cambria Math"/>
              </a:rPr>
              <a:t> </a:t>
            </a:r>
            <a:r>
              <a:rPr dirty="0" baseline="27777" sz="1500" spc="382">
                <a:latin typeface="Cambria Math"/>
                <a:cs typeface="Cambria Math"/>
              </a:rPr>
              <a:t> </a:t>
            </a:r>
            <a:r>
              <a:rPr dirty="0" baseline="27777" sz="1500" spc="292">
                <a:latin typeface="Cambria Math"/>
                <a:cs typeface="Cambria Math"/>
              </a:rPr>
              <a:t> </a:t>
            </a:r>
            <a:r>
              <a:rPr dirty="0" baseline="27777" sz="1500" spc="937">
                <a:latin typeface="Cambria Math"/>
                <a:cs typeface="Cambria Math"/>
              </a:rPr>
              <a:t> </a:t>
            </a:r>
            <a:r>
              <a:rPr dirty="0" baseline="27777" sz="1500" spc="359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6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baseline="19841" sz="2100" spc="502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>
                <a:latin typeface="Arial"/>
                <a:cs typeface="Arial"/>
              </a:rPr>
              <a:t>→</a:t>
            </a:r>
            <a:r>
              <a:rPr dirty="0" sz="1400">
                <a:latin typeface="Arial"/>
                <a:cs typeface="Arial"/>
              </a:rPr>
              <a:t> </a:t>
            </a:r>
            <a:r>
              <a:rPr dirty="0" sz="1300" spc="40">
                <a:latin typeface="Cambria Math"/>
                <a:cs typeface="Cambria Math"/>
              </a:rPr>
              <a:t>(</a:t>
            </a:r>
            <a:r>
              <a:rPr dirty="0" baseline="23504" sz="1950" spc="240">
                <a:latin typeface="Cambria Math"/>
                <a:cs typeface="Cambria Math"/>
              </a:rPr>
              <a:t> </a:t>
            </a:r>
            <a:r>
              <a:rPr dirty="0" sz="1300" spc="40">
                <a:latin typeface="Cambria Math"/>
                <a:cs typeface="Cambria Math"/>
              </a:rPr>
              <a:t>)</a:t>
            </a:r>
            <a:r>
              <a:rPr dirty="0" sz="13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400">
                <a:latin typeface="Times New Roman"/>
                <a:cs typeface="Times New Roman"/>
              </a:rPr>
              <a:t>But</a:t>
            </a:r>
            <a:r>
              <a:rPr dirty="0" baseline="1984" sz="2100">
                <a:latin typeface="Times New Roman"/>
                <a:cs typeface="Times New Roman"/>
              </a:rPr>
              <a:t> </a:t>
            </a:r>
            <a:r>
              <a:rPr dirty="0" sz="1300" spc="45">
                <a:latin typeface="Cambria Math"/>
                <a:cs typeface="Cambria Math"/>
              </a:rPr>
              <a:t>(</a:t>
            </a:r>
            <a:r>
              <a:rPr dirty="0" baseline="23504" sz="1950" spc="487">
                <a:latin typeface="Cambria Math"/>
                <a:cs typeface="Cambria Math"/>
              </a:rPr>
              <a:t> </a:t>
            </a:r>
            <a:r>
              <a:rPr dirty="0" sz="1300" spc="40">
                <a:latin typeface="Cambria Math"/>
                <a:cs typeface="Cambria Math"/>
              </a:rPr>
              <a:t>)</a:t>
            </a:r>
            <a:r>
              <a:rPr dirty="0" sz="13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 spc="-5">
                <a:latin typeface="Times New Roman"/>
                <a:cs typeface="Times New Roman"/>
              </a:rPr>
              <a:t>This means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that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most </a:t>
            </a:r>
            <a:r>
              <a:rPr dirty="0" sz="1400" spc="-5">
                <a:latin typeface="Times New Roman"/>
                <a:cs typeface="Times New Roman"/>
              </a:rPr>
              <a:t>general solution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assuming </a:t>
            </a:r>
            <a:r>
              <a:rPr dirty="0" sz="1400" spc="10">
                <a:latin typeface="Times New Roman"/>
                <a:cs typeface="Times New Roman"/>
              </a:rPr>
              <a:t>[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algn="ctr" marR="1996439">
              <a:lnSpc>
                <a:spcPct val="100000"/>
              </a:lnSpc>
              <a:spcBef>
                <a:spcPts val="55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75203" y="5567298"/>
            <a:ext cx="27495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4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-33333" sz="1500" spc="615">
                <a:latin typeface="Cambria Math"/>
                <a:cs typeface="Cambria Math"/>
              </a:rPr>
              <a:t> </a:t>
            </a:r>
            <a:endParaRPr baseline="-33333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5677026"/>
            <a:ext cx="33051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845945" algn="l"/>
                <a:tab pos="2486025" algn="l"/>
              </a:tabLst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8518" sz="1350" spc="54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 </a:t>
            </a:r>
            <a:r>
              <a:rPr dirty="0" sz="1300">
                <a:latin typeface="Cambria Math"/>
                <a:cs typeface="Cambria Math"/>
              </a:rPr>
              <a:t>  </a:t>
            </a:r>
            <a:r>
              <a:rPr dirty="0" sz="1300" spc="-145">
                <a:latin typeface="Cambria Math"/>
                <a:cs typeface="Cambria Math"/>
              </a:rPr>
              <a:t> </a:t>
            </a:r>
            <a:r>
              <a:rPr dirty="0" baseline="-38461" sz="1950" spc="607">
                <a:latin typeface="Cambria Math"/>
                <a:cs typeface="Cambria Math"/>
              </a:rPr>
              <a:t> </a:t>
            </a:r>
            <a:r>
              <a:rPr dirty="0" baseline="-38461" sz="1950">
                <a:latin typeface="Cambria Math"/>
                <a:cs typeface="Cambria Math"/>
              </a:rPr>
              <a:t>	</a:t>
            </a:r>
            <a:r>
              <a:rPr dirty="0" sz="1300" spc="33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-5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114">
                <a:latin typeface="Cambria Math"/>
                <a:cs typeface="Cambria Math"/>
              </a:rPr>
              <a:t> </a:t>
            </a:r>
            <a:r>
              <a:rPr dirty="0" baseline="12345" sz="1350" spc="419">
                <a:latin typeface="Cambria Math"/>
                <a:cs typeface="Cambria Math"/>
              </a:rPr>
              <a:t> </a:t>
            </a:r>
            <a:r>
              <a:rPr dirty="0" baseline="12345" sz="1350">
                <a:latin typeface="Cambria Math"/>
                <a:cs typeface="Cambria Math"/>
              </a:rPr>
              <a:t>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99842" y="7387208"/>
            <a:ext cx="8953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0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38754" y="7419213"/>
            <a:ext cx="11430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0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690495" y="7427340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29080" y="5912495"/>
            <a:ext cx="3780154" cy="1339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250">
              <a:latin typeface="Times New Roman"/>
              <a:cs typeface="Times New Roman"/>
            </a:endParaRPr>
          </a:p>
          <a:p>
            <a:pPr marL="806450">
              <a:lnSpc>
                <a:spcPct val="100000"/>
              </a:lnSpc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dirty="0" sz="1400" spc="-5">
                <a:latin typeface="Times New Roman"/>
                <a:cs typeface="Times New Roman"/>
              </a:rPr>
              <a:t>To find the suitable expression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300" spc="-5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Equation (31) </a:t>
            </a:r>
            <a:r>
              <a:rPr dirty="0" sz="1400" spc="-10">
                <a:latin typeface="Times New Roman"/>
                <a:cs typeface="Times New Roman"/>
              </a:rPr>
              <a:t>will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</a:t>
            </a:r>
            <a:endParaRPr sz="1400">
              <a:latin typeface="Times New Roman"/>
              <a:cs typeface="Times New Roman"/>
            </a:endParaRPr>
          </a:p>
          <a:p>
            <a:pPr marL="867410">
              <a:lnSpc>
                <a:spcPct val="100000"/>
              </a:lnSpc>
              <a:spcBef>
                <a:spcPts val="55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918461" y="7567040"/>
            <a:ext cx="2755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29080" y="7288148"/>
            <a:ext cx="26225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300" spc="505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-1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 </a:t>
            </a:r>
            <a:r>
              <a:rPr dirty="0" sz="1300" spc="-50">
                <a:latin typeface="Cambria Math"/>
                <a:cs typeface="Cambria Math"/>
              </a:rPr>
              <a:t> </a:t>
            </a:r>
            <a:r>
              <a:rPr dirty="0" baseline="43650" sz="2100" spc="757">
                <a:latin typeface="Cambria Math"/>
                <a:cs typeface="Cambria Math"/>
              </a:rPr>
              <a:t> </a:t>
            </a:r>
            <a:r>
              <a:rPr dirty="0" baseline="43650" sz="2100" spc="765">
                <a:latin typeface="Cambria Math"/>
                <a:cs typeface="Cambria Math"/>
              </a:rPr>
              <a:t> </a:t>
            </a:r>
            <a:r>
              <a:rPr dirty="0" baseline="43650" sz="2100">
                <a:latin typeface="Cambria Math"/>
                <a:cs typeface="Cambria Math"/>
              </a:rPr>
              <a:t> </a:t>
            </a:r>
            <a:r>
              <a:rPr dirty="0" baseline="43650" sz="2100" spc="-67">
                <a:latin typeface="Cambria Math"/>
                <a:cs typeface="Cambria Math"/>
              </a:rPr>
              <a:t> </a:t>
            </a:r>
            <a:r>
              <a:rPr dirty="0" sz="1300" spc="33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60672" y="7923656"/>
            <a:ext cx="9779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6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29080" y="7826120"/>
            <a:ext cx="30054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Using Fourier sine series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expansion: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300" spc="505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 </a:t>
            </a:r>
            <a:r>
              <a:rPr dirty="0" sz="1300" spc="12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54804" y="7750835"/>
            <a:ext cx="286385" cy="38862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3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  </a:t>
            </a:r>
            <a:r>
              <a:rPr dirty="0" sz="1000" spc="90">
                <a:latin typeface="Cambria Math"/>
                <a:cs typeface="Cambria Math"/>
              </a:rPr>
              <a:t> </a:t>
            </a: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3970">
              <a:lnSpc>
                <a:spcPct val="100000"/>
              </a:lnSpc>
              <a:spcBef>
                <a:spcPts val="430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14825" y="7944992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095494" y="7780401"/>
            <a:ext cx="1733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35117" y="7973948"/>
            <a:ext cx="9334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3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52340" y="7833740"/>
            <a:ext cx="14484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30605" algn="l"/>
              </a:tabLst>
            </a:pPr>
            <a:r>
              <a:rPr dirty="0" sz="1300" spc="-5">
                <a:latin typeface="Cambria Math"/>
                <a:cs typeface="Cambria Math"/>
              </a:rPr>
              <a:t>∫  </a:t>
            </a:r>
            <a:r>
              <a:rPr dirty="0" sz="1300" spc="-110">
                <a:latin typeface="Cambria Math"/>
                <a:cs typeface="Cambria Math"/>
              </a:rPr>
              <a:t> </a:t>
            </a:r>
            <a:r>
              <a:rPr dirty="0" baseline="1984" sz="2100" spc="682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1984" sz="2100" spc="644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50">
                <a:latin typeface="Cambria Math"/>
                <a:cs typeface="Cambria Math"/>
              </a:rPr>
              <a:t> </a:t>
            </a:r>
            <a:r>
              <a:rPr dirty="0" baseline="2136" sz="1950" spc="397">
                <a:latin typeface="Cambria Math"/>
                <a:cs typeface="Cambria Math"/>
              </a:rPr>
              <a:t> </a:t>
            </a:r>
            <a:r>
              <a:rPr dirty="0" baseline="2136" sz="1950" spc="382">
                <a:latin typeface="Cambria Math"/>
                <a:cs typeface="Cambria Math"/>
              </a:rPr>
              <a:t> </a:t>
            </a:r>
            <a:r>
              <a:rPr dirty="0" baseline="2136" sz="1950" spc="3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	</a:t>
            </a:r>
            <a:r>
              <a:rPr dirty="0" baseline="1984" sz="2100" spc="644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 </a:t>
            </a:r>
            <a:r>
              <a:rPr dirty="0" baseline="1984" sz="2100" spc="690">
                <a:latin typeface="Cambria Math"/>
                <a:cs typeface="Cambria Math"/>
              </a:rPr>
              <a:t> 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29080" y="8176640"/>
            <a:ext cx="203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"/>
                <a:cs typeface="Arial"/>
              </a:rPr>
              <a:t>→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41930" y="8535161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254630" y="881151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513202" y="8519921"/>
            <a:ext cx="946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47670" y="889177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250819" y="8535161"/>
            <a:ext cx="2330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0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311778" y="8803385"/>
            <a:ext cx="11430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0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263519" y="8811513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281296" y="8535161"/>
            <a:ext cx="2330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0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342257" y="8803385"/>
            <a:ext cx="11430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0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293996" y="8811513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988566" y="8458961"/>
            <a:ext cx="1428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923033" y="8789669"/>
            <a:ext cx="439420" cy="339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875657" y="8562593"/>
            <a:ext cx="1949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42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459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29080" y="8672321"/>
            <a:ext cx="402145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53490" algn="l"/>
                <a:tab pos="2373630" algn="l"/>
                <a:tab pos="3446779" algn="l"/>
              </a:tabLst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919">
                <a:latin typeface="Cambria Math"/>
                <a:cs typeface="Cambria Math"/>
              </a:rPr>
              <a:t>∑	</a:t>
            </a:r>
            <a:r>
              <a:rPr dirty="0" sz="1400" spc="310">
                <a:latin typeface="Cambria Math"/>
                <a:cs typeface="Cambria Math"/>
              </a:rPr>
              <a:t>∫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</a:t>
            </a:r>
            <a:r>
              <a:rPr dirty="0" sz="1300" spc="2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 </a:t>
            </a:r>
            <a:r>
              <a:rPr dirty="0" sz="1300">
                <a:latin typeface="Cambria Math"/>
                <a:cs typeface="Cambria Math"/>
              </a:rPr>
              <a:t>	</a:t>
            </a:r>
            <a:r>
              <a:rPr dirty="0" sz="1300" spc="33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-5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114">
                <a:latin typeface="Cambria Math"/>
                <a:cs typeface="Cambria Math"/>
              </a:rPr>
              <a:t> </a:t>
            </a:r>
            <a:r>
              <a:rPr dirty="0" baseline="12345" sz="1350" spc="419">
                <a:latin typeface="Cambria Math"/>
                <a:cs typeface="Cambria Math"/>
              </a:rPr>
              <a:t> </a:t>
            </a:r>
            <a:r>
              <a:rPr dirty="0" baseline="12345" sz="1350">
                <a:latin typeface="Cambria Math"/>
                <a:cs typeface="Cambria Math"/>
              </a:rPr>
              <a:t> </a:t>
            </a:r>
            <a:r>
              <a:rPr dirty="0" baseline="12345" sz="1350" spc="44">
                <a:latin typeface="Cambria Math"/>
                <a:cs typeface="Cambria Math"/>
              </a:rPr>
              <a:t> </a:t>
            </a:r>
            <a:r>
              <a:rPr dirty="0" baseline="38888" sz="1500" spc="615">
                <a:latin typeface="Cambria Math"/>
                <a:cs typeface="Cambria Math"/>
              </a:rPr>
              <a:t> </a:t>
            </a:r>
            <a:endParaRPr baseline="38888" sz="15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3424" y="539596"/>
            <a:ext cx="212725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" marR="5080" indent="-247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Partial  Differential</a:t>
            </a:r>
            <a:r>
              <a:rPr dirty="0" sz="1400" spc="-3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Equation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1780" y="5269864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5" h="0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992122" y="5269864"/>
            <a:ext cx="248920" cy="0"/>
          </a:xfrm>
          <a:custGeom>
            <a:avLst/>
            <a:gdLst/>
            <a:ahLst/>
            <a:cxnLst/>
            <a:rect l="l" t="t" r="r" b="b"/>
            <a:pathLst>
              <a:path w="248919" h="0">
                <a:moveTo>
                  <a:pt x="0" y="0"/>
                </a:moveTo>
                <a:lnTo>
                  <a:pt x="248716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428110" y="5269864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 h="0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141780" y="7694802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4" h="0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036317" y="7694802"/>
            <a:ext cx="203200" cy="0"/>
          </a:xfrm>
          <a:custGeom>
            <a:avLst/>
            <a:gdLst/>
            <a:ahLst/>
            <a:cxnLst/>
            <a:rect l="l" t="t" r="r" b="b"/>
            <a:pathLst>
              <a:path w="203200" h="0">
                <a:moveTo>
                  <a:pt x="0" y="0"/>
                </a:moveTo>
                <a:lnTo>
                  <a:pt x="202996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29080" y="4307560"/>
            <a:ext cx="5305425" cy="4526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8255">
              <a:lnSpc>
                <a:spcPct val="1457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possible </a:t>
            </a:r>
            <a:r>
              <a:rPr dirty="0" sz="1400">
                <a:latin typeface="Times New Roman"/>
                <a:cs typeface="Times New Roman"/>
              </a:rPr>
              <a:t>to show, </a:t>
            </a:r>
            <a:r>
              <a:rPr dirty="0" sz="1400" spc="-5">
                <a:latin typeface="Times New Roman"/>
                <a:cs typeface="Times New Roman"/>
              </a:rPr>
              <a:t>using </a:t>
            </a:r>
            <a:r>
              <a:rPr dirty="0" sz="1400">
                <a:latin typeface="Times New Roman"/>
                <a:cs typeface="Times New Roman"/>
              </a:rPr>
              <a:t>basic </a:t>
            </a:r>
            <a:r>
              <a:rPr dirty="0" sz="1400" spc="-5">
                <a:latin typeface="Times New Roman"/>
                <a:cs typeface="Times New Roman"/>
              </a:rPr>
              <a:t>laws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electrical circuit theory, </a:t>
            </a:r>
            <a:r>
              <a:rPr dirty="0" sz="1400">
                <a:latin typeface="Times New Roman"/>
                <a:cs typeface="Times New Roman"/>
              </a:rPr>
              <a:t>that the  </a:t>
            </a:r>
            <a:r>
              <a:rPr dirty="0" sz="1400" spc="-5">
                <a:latin typeface="Times New Roman"/>
                <a:cs typeface="Times New Roman"/>
              </a:rPr>
              <a:t>electrical current satisfies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PDE:</a:t>
            </a:r>
            <a:endParaRPr sz="1400">
              <a:latin typeface="Times New Roman"/>
              <a:cs typeface="Times New Roman"/>
            </a:endParaRPr>
          </a:p>
          <a:p>
            <a:pPr marL="30480">
              <a:lnSpc>
                <a:spcPts val="1585"/>
              </a:lnSpc>
              <a:spcBef>
                <a:spcPts val="1430"/>
              </a:spcBef>
            </a:pPr>
            <a:r>
              <a:rPr dirty="0" baseline="45893" sz="1725" spc="765">
                <a:latin typeface="Cambria Math"/>
                <a:cs typeface="Cambria Math"/>
              </a:rPr>
              <a:t> </a:t>
            </a:r>
            <a:r>
              <a:rPr dirty="0" baseline="78947" sz="1425" spc="592">
                <a:latin typeface="Cambria Math"/>
                <a:cs typeface="Cambria Math"/>
              </a:rPr>
              <a:t> </a:t>
            </a:r>
            <a:r>
              <a:rPr dirty="0" baseline="45893" sz="1725" spc="225">
                <a:latin typeface="Cambria Math"/>
                <a:cs typeface="Cambria Math"/>
              </a:rPr>
              <a:t> </a:t>
            </a:r>
            <a:r>
              <a:rPr dirty="0" baseline="45893" sz="1725">
                <a:latin typeface="Cambria Math"/>
                <a:cs typeface="Cambria Math"/>
              </a:rPr>
              <a:t> </a:t>
            </a:r>
            <a:r>
              <a:rPr dirty="0" baseline="45893" sz="1725" spc="179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45">
                <a:latin typeface="Cambria Math"/>
                <a:cs typeface="Cambria Math"/>
              </a:rPr>
              <a:t> </a:t>
            </a:r>
            <a:r>
              <a:rPr dirty="0" baseline="45893" sz="1725" spc="765">
                <a:latin typeface="Cambria Math"/>
                <a:cs typeface="Cambria Math"/>
              </a:rPr>
              <a:t> </a:t>
            </a:r>
            <a:r>
              <a:rPr dirty="0" baseline="78947" sz="1425" spc="615">
                <a:latin typeface="Cambria Math"/>
                <a:cs typeface="Cambria Math"/>
              </a:rPr>
              <a:t> </a:t>
            </a:r>
            <a:r>
              <a:rPr dirty="0" baseline="45893" sz="1725" spc="225">
                <a:latin typeface="Cambria Math"/>
                <a:cs typeface="Cambria Math"/>
              </a:rPr>
              <a:t> </a:t>
            </a:r>
            <a:r>
              <a:rPr dirty="0" baseline="45893" sz="1725">
                <a:latin typeface="Cambria Math"/>
                <a:cs typeface="Cambria Math"/>
              </a:rPr>
              <a:t> </a:t>
            </a:r>
            <a:r>
              <a:rPr dirty="0" baseline="45893" sz="1725" spc="-6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630">
                <a:latin typeface="Cambria Math"/>
                <a:cs typeface="Cambria Math"/>
              </a:rPr>
              <a:t>  </a:t>
            </a:r>
            <a:r>
              <a:rPr dirty="0" sz="1600" spc="7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15">
                <a:latin typeface="Cambria Math"/>
                <a:cs typeface="Cambria Math"/>
              </a:rPr>
              <a:t> </a:t>
            </a:r>
            <a:r>
              <a:rPr dirty="0" sz="1600" spc="570">
                <a:latin typeface="Cambria Math"/>
                <a:cs typeface="Cambria Math"/>
              </a:rPr>
              <a:t> </a:t>
            </a:r>
            <a:r>
              <a:rPr dirty="0" sz="1600" spc="60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-67">
                <a:latin typeface="Cambria Math"/>
                <a:cs typeface="Cambria Math"/>
              </a:rPr>
              <a:t> </a:t>
            </a:r>
            <a:r>
              <a:rPr dirty="0" baseline="45893" sz="1725" spc="465">
                <a:latin typeface="Cambria Math"/>
                <a:cs typeface="Cambria Math"/>
              </a:rPr>
              <a:t> </a:t>
            </a:r>
            <a:r>
              <a:rPr dirty="0" baseline="45893" sz="1725" spc="472">
                <a:latin typeface="Cambria Math"/>
                <a:cs typeface="Cambria Math"/>
              </a:rPr>
              <a:t> </a:t>
            </a:r>
            <a:r>
              <a:rPr dirty="0" baseline="45893" sz="1725">
                <a:latin typeface="Cambria Math"/>
                <a:cs typeface="Cambria Math"/>
              </a:rPr>
              <a:t> </a:t>
            </a:r>
            <a:r>
              <a:rPr dirty="0" baseline="45893" sz="1725" spc="-11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15">
                <a:latin typeface="Cambria Math"/>
                <a:cs typeface="Cambria Math"/>
              </a:rPr>
              <a:t> </a:t>
            </a:r>
            <a:r>
              <a:rPr dirty="0" sz="1600" spc="490">
                <a:latin typeface="Cambria Math"/>
                <a:cs typeface="Cambria Math"/>
              </a:rPr>
              <a:t>   </a:t>
            </a:r>
            <a:r>
              <a:rPr dirty="0" sz="1600" spc="4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045"/>
              </a:lnSpc>
              <a:tabLst>
                <a:tab pos="862965" algn="l"/>
                <a:tab pos="2298700" algn="l"/>
              </a:tabLst>
            </a:pPr>
            <a:r>
              <a:rPr dirty="0" sz="1150" spc="509">
                <a:latin typeface="Cambria Math"/>
                <a:cs typeface="Cambria Math"/>
              </a:rPr>
              <a:t> </a:t>
            </a:r>
            <a:r>
              <a:rPr dirty="0" sz="1150" spc="484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r>
              <a:rPr dirty="0" baseline="20467" sz="1425">
                <a:latin typeface="Cambria Math"/>
                <a:cs typeface="Cambria Math"/>
              </a:rPr>
              <a:t>	</a:t>
            </a:r>
            <a:r>
              <a:rPr dirty="0" sz="1150" spc="509">
                <a:latin typeface="Cambria Math"/>
                <a:cs typeface="Cambria Math"/>
              </a:rPr>
              <a:t> </a:t>
            </a:r>
            <a:r>
              <a:rPr dirty="0" sz="1150" spc="315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r>
              <a:rPr dirty="0" baseline="20467" sz="1425">
                <a:latin typeface="Cambria Math"/>
                <a:cs typeface="Cambria Math"/>
              </a:rPr>
              <a:t>	</a:t>
            </a:r>
            <a:r>
              <a:rPr dirty="0" sz="1150" spc="360">
                <a:latin typeface="Cambria Math"/>
                <a:cs typeface="Cambria Math"/>
              </a:rPr>
              <a:t>  </a:t>
            </a:r>
            <a:endParaRPr sz="1150">
              <a:latin typeface="Cambria Math"/>
              <a:cs typeface="Cambria Math"/>
            </a:endParaRPr>
          </a:p>
          <a:p>
            <a:pPr marL="12700" marR="6985">
              <a:lnSpc>
                <a:spcPts val="2430"/>
              </a:lnSpc>
              <a:spcBef>
                <a:spcPts val="95"/>
              </a:spcBef>
              <a:tabLst>
                <a:tab pos="1038225" algn="l"/>
                <a:tab pos="1426210" algn="l"/>
                <a:tab pos="2343150" algn="l"/>
                <a:tab pos="2371725" algn="l"/>
                <a:tab pos="3324860" algn="l"/>
                <a:tab pos="4323715" algn="l"/>
                <a:tab pos="4747260" algn="l"/>
              </a:tabLst>
            </a:pPr>
            <a:r>
              <a:rPr dirty="0" sz="1400" spc="-5">
                <a:latin typeface="Times New Roman"/>
                <a:cs typeface="Times New Roman"/>
              </a:rPr>
              <a:t>Where 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constants 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		and ) are, for </a:t>
            </a:r>
            <a:r>
              <a:rPr dirty="0" sz="1400" spc="-5">
                <a:latin typeface="Times New Roman"/>
                <a:cs typeface="Times New Roman"/>
              </a:rPr>
              <a:t>unit length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cable,  </a:t>
            </a:r>
            <a:r>
              <a:rPr dirty="0" sz="1400">
                <a:latin typeface="Times New Roman"/>
                <a:cs typeface="Times New Roman"/>
              </a:rPr>
              <a:t>re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pe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v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ly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n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>
                <a:latin typeface="Times New Roman"/>
                <a:cs typeface="Times New Roman"/>
              </a:rPr>
              <a:t>e,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in</a:t>
            </a:r>
            <a:r>
              <a:rPr dirty="0" sz="1400">
                <a:latin typeface="Times New Roman"/>
                <a:cs typeface="Times New Roman"/>
              </a:rPr>
              <a:t>du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nc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ca</a:t>
            </a:r>
            <a:r>
              <a:rPr dirty="0" sz="1400" spc="5">
                <a:latin typeface="Times New Roman"/>
                <a:cs typeface="Times New Roman"/>
              </a:rPr>
              <a:t>p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c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nce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le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k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g</a:t>
            </a:r>
            <a:r>
              <a:rPr dirty="0" sz="140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42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conductance. The voltage </a:t>
            </a:r>
            <a:r>
              <a:rPr dirty="0" sz="1400">
                <a:latin typeface="Times New Roman"/>
                <a:cs typeface="Times New Roman"/>
              </a:rPr>
              <a:t>also </a:t>
            </a:r>
            <a:r>
              <a:rPr dirty="0" sz="1400" spc="-5">
                <a:latin typeface="Times New Roman"/>
                <a:cs typeface="Times New Roman"/>
              </a:rPr>
              <a:t>satisfies eq. (35). Special cases of  </a:t>
            </a:r>
            <a:r>
              <a:rPr dirty="0" sz="1400">
                <a:latin typeface="Times New Roman"/>
                <a:cs typeface="Times New Roman"/>
              </a:rPr>
              <a:t>eq. 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(35) 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arise 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 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particular 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situations. 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submarine </a:t>
            </a:r>
            <a:r>
              <a:rPr dirty="0" sz="1400" spc="1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cable, 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 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2700" marR="8890">
              <a:lnSpc>
                <a:spcPts val="241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negligible and frequencies are </a:t>
            </a:r>
            <a:r>
              <a:rPr dirty="0" sz="1400">
                <a:latin typeface="Times New Roman"/>
                <a:cs typeface="Times New Roman"/>
              </a:rPr>
              <a:t>low </a:t>
            </a:r>
            <a:r>
              <a:rPr dirty="0" sz="1400" spc="-5">
                <a:latin typeface="Times New Roman"/>
                <a:cs typeface="Times New Roman"/>
              </a:rPr>
              <a:t>so inductive effects can also </a:t>
            </a:r>
            <a:r>
              <a:rPr dirty="0" sz="1400">
                <a:latin typeface="Times New Roman"/>
                <a:cs typeface="Times New Roman"/>
              </a:rPr>
              <a:t>be  </a:t>
            </a:r>
            <a:r>
              <a:rPr dirty="0" sz="1400" spc="-5">
                <a:latin typeface="Times New Roman"/>
                <a:cs typeface="Times New Roman"/>
              </a:rPr>
              <a:t>neglected.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case, </a:t>
            </a:r>
            <a:r>
              <a:rPr dirty="0" sz="1400">
                <a:latin typeface="Times New Roman"/>
                <a:cs typeface="Times New Roman"/>
              </a:rPr>
              <a:t>eq. </a:t>
            </a:r>
            <a:r>
              <a:rPr dirty="0" sz="1400" spc="-5">
                <a:latin typeface="Times New Roman"/>
                <a:cs typeface="Times New Roman"/>
              </a:rPr>
              <a:t>(35)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becomes</a:t>
            </a:r>
            <a:endParaRPr sz="1400">
              <a:latin typeface="Times New Roman"/>
              <a:cs typeface="Times New Roman"/>
            </a:endParaRPr>
          </a:p>
          <a:p>
            <a:pPr marL="36830">
              <a:lnSpc>
                <a:spcPts val="1565"/>
              </a:lnSpc>
              <a:spcBef>
                <a:spcPts val="600"/>
              </a:spcBef>
              <a:tabLst>
                <a:tab pos="913130" algn="l"/>
              </a:tabLst>
            </a:pP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15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355">
                <a:latin typeface="Cambria Math"/>
                <a:cs typeface="Cambria Math"/>
              </a:rPr>
              <a:t>  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ts val="1565"/>
              </a:lnSpc>
            </a:pPr>
            <a:r>
              <a:rPr dirty="0" baseline="-38194" sz="2400" spc="937">
                <a:latin typeface="Cambria Math"/>
                <a:cs typeface="Cambria Math"/>
              </a:rPr>
              <a:t> </a:t>
            </a:r>
            <a:r>
              <a:rPr dirty="0" baseline="-38194" sz="2400" spc="869">
                <a:latin typeface="Cambria Math"/>
                <a:cs typeface="Cambria Math"/>
              </a:rPr>
              <a:t> </a:t>
            </a:r>
            <a:r>
              <a:rPr dirty="0" baseline="-28985" sz="1725" spc="615">
                <a:latin typeface="Cambria Math"/>
                <a:cs typeface="Cambria Math"/>
              </a:rPr>
              <a:t> </a:t>
            </a:r>
            <a:r>
              <a:rPr dirty="0" baseline="-28985" sz="1725">
                <a:latin typeface="Cambria Math"/>
                <a:cs typeface="Cambria Math"/>
              </a:rPr>
              <a:t> 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85">
                <a:latin typeface="Cambria Math"/>
                <a:cs typeface="Cambria Math"/>
              </a:rPr>
              <a:t> </a:t>
            </a:r>
            <a:r>
              <a:rPr dirty="0" sz="1600" spc="630">
                <a:latin typeface="Cambria Math"/>
                <a:cs typeface="Cambria Math"/>
              </a:rPr>
              <a:t>  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baseline="-38194" sz="2400" spc="630">
                <a:latin typeface="Cambria Math"/>
                <a:cs typeface="Cambria Math"/>
              </a:rPr>
              <a:t> </a:t>
            </a:r>
            <a:r>
              <a:rPr dirty="0" baseline="-38194" sz="2400" spc="637">
                <a:latin typeface="Cambria Math"/>
                <a:cs typeface="Cambria Math"/>
              </a:rPr>
              <a:t> </a:t>
            </a:r>
            <a:r>
              <a:rPr dirty="0" baseline="-38194" sz="2400" spc="-67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12700" marR="5715">
              <a:lnSpc>
                <a:spcPct val="144000"/>
              </a:lnSpc>
              <a:spcBef>
                <a:spcPts val="840"/>
              </a:spcBef>
            </a:pPr>
            <a:r>
              <a:rPr dirty="0" sz="1400" spc="-5">
                <a:latin typeface="Times New Roman"/>
                <a:cs typeface="Times New Roman"/>
              </a:rPr>
              <a:t>Which is called the submarine equation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telegraph equation.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0">
                <a:latin typeface="Times New Roman"/>
                <a:cs typeface="Times New Roman"/>
              </a:rPr>
              <a:t>high  </a:t>
            </a:r>
            <a:r>
              <a:rPr dirty="0" sz="1400" spc="-5">
                <a:latin typeface="Times New Roman"/>
                <a:cs typeface="Times New Roman"/>
              </a:rPr>
              <a:t>frequency alternating currents, again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negligible leakage, eq. (35) can 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approximated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41780" y="9222231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4" h="0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29080" y="8862212"/>
            <a:ext cx="1243330" cy="607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tabLst>
                <a:tab pos="940435" algn="l"/>
              </a:tabLst>
            </a:pP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15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620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15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600" spc="625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4154" sz="1725" spc="615">
                <a:latin typeface="Cambria Math"/>
                <a:cs typeface="Cambria Math"/>
              </a:rPr>
              <a:t> </a:t>
            </a:r>
            <a:r>
              <a:rPr dirty="0" baseline="24154" sz="1725">
                <a:latin typeface="Cambria Math"/>
                <a:cs typeface="Cambria Math"/>
              </a:rPr>
              <a:t>  </a:t>
            </a:r>
            <a:r>
              <a:rPr dirty="0" baseline="38194" sz="2400" spc="1260">
                <a:latin typeface="Cambria Math"/>
                <a:cs typeface="Cambria Math"/>
              </a:rPr>
              <a:t> </a:t>
            </a:r>
            <a:r>
              <a:rPr dirty="0" baseline="38194" sz="2400" spc="127">
                <a:latin typeface="Cambria Math"/>
                <a:cs typeface="Cambria Math"/>
              </a:rPr>
              <a:t> </a:t>
            </a:r>
            <a:r>
              <a:rPr dirty="0" baseline="38194" sz="2400" spc="817">
                <a:latin typeface="Cambria Math"/>
                <a:cs typeface="Cambria Math"/>
              </a:rPr>
              <a:t>  </a:t>
            </a:r>
            <a:r>
              <a:rPr dirty="0" baseline="38194" sz="2400">
                <a:latin typeface="Cambria Math"/>
                <a:cs typeface="Cambria Math"/>
              </a:rPr>
              <a:t> </a:t>
            </a:r>
            <a:r>
              <a:rPr dirty="0" baseline="38194" sz="2400" spc="-22">
                <a:latin typeface="Cambria Math"/>
                <a:cs typeface="Cambria Math"/>
              </a:rPr>
              <a:t> </a:t>
            </a:r>
            <a:r>
              <a:rPr dirty="0" sz="1600" spc="625">
                <a:latin typeface="Cambria Math"/>
                <a:cs typeface="Cambria Math"/>
              </a:rPr>
              <a:t> </a:t>
            </a:r>
            <a:r>
              <a:rPr dirty="0" sz="1600" spc="355">
                <a:latin typeface="Cambria Math"/>
                <a:cs typeface="Cambria Math"/>
              </a:rPr>
              <a:t> </a:t>
            </a:r>
            <a:r>
              <a:rPr dirty="0" baseline="24154" sz="1725" spc="615">
                <a:latin typeface="Cambria Math"/>
                <a:cs typeface="Cambria Math"/>
              </a:rPr>
              <a:t> </a:t>
            </a:r>
            <a:endParaRPr baseline="24154" sz="1725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59177" y="9222231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 h="0">
                <a:moveTo>
                  <a:pt x="0" y="0"/>
                </a:moveTo>
                <a:lnTo>
                  <a:pt x="309676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469007" y="9088373"/>
            <a:ext cx="8464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6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29080" y="9507422"/>
            <a:ext cx="351980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Which is called the high frequency </a:t>
            </a:r>
            <a:r>
              <a:rPr dirty="0" sz="1400">
                <a:latin typeface="Times New Roman"/>
                <a:cs typeface="Times New Roman"/>
              </a:rPr>
              <a:t>line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9080" y="1174916"/>
            <a:ext cx="5303520" cy="2433955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1040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Other important PDEs in science and</a:t>
            </a:r>
            <a:r>
              <a:rPr dirty="0" u="heavy" sz="1600" spc="2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engineering</a:t>
            </a:r>
            <a:endParaRPr sz="16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835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5">
                <a:latin typeface="Times New Roman"/>
                <a:cs typeface="Times New Roman"/>
              </a:rPr>
              <a:t>Transmission Line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Equations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220345">
              <a:lnSpc>
                <a:spcPct val="143600"/>
              </a:lnSpc>
            </a:pP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long electrical cable </a:t>
            </a:r>
            <a:r>
              <a:rPr dirty="0" sz="1400">
                <a:latin typeface="Times New Roman"/>
                <a:cs typeface="Times New Roman"/>
              </a:rPr>
              <a:t>or a </a:t>
            </a:r>
            <a:r>
              <a:rPr dirty="0" sz="1400" spc="-5">
                <a:latin typeface="Times New Roman"/>
                <a:cs typeface="Times New Roman"/>
              </a:rPr>
              <a:t>telephone wire, both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current </a:t>
            </a:r>
            <a:r>
              <a:rPr dirty="0" sz="1400" spc="-1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voltage depend </a:t>
            </a:r>
            <a:r>
              <a:rPr dirty="0" sz="1400" spc="-10">
                <a:latin typeface="Times New Roman"/>
                <a:cs typeface="Times New Roman"/>
              </a:rPr>
              <a:t>upon </a:t>
            </a:r>
            <a:r>
              <a:rPr dirty="0" sz="1400" spc="-5">
                <a:latin typeface="Times New Roman"/>
                <a:cs typeface="Times New Roman"/>
              </a:rPr>
              <a:t>position along the wire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well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illustrated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following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figure.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00">
              <a:latin typeface="Times New Roman"/>
              <a:cs typeface="Times New Roman"/>
            </a:endParaRPr>
          </a:p>
          <a:p>
            <a:pPr algn="ctr" marR="1026794">
              <a:lnSpc>
                <a:spcPct val="100000"/>
              </a:lnSpc>
            </a:pPr>
            <a:r>
              <a:rPr dirty="0" sz="1400" spc="1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50">
              <a:latin typeface="Times New Roman"/>
              <a:cs typeface="Times New Roman"/>
            </a:endParaRPr>
          </a:p>
          <a:p>
            <a:pPr algn="r" marR="1096010">
              <a:lnSpc>
                <a:spcPct val="100000"/>
              </a:lnSpc>
              <a:spcBef>
                <a:spcPts val="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952625" y="3198494"/>
            <a:ext cx="2686050" cy="0"/>
          </a:xfrm>
          <a:custGeom>
            <a:avLst/>
            <a:gdLst/>
            <a:ahLst/>
            <a:cxnLst/>
            <a:rect l="l" t="t" r="r" b="b"/>
            <a:pathLst>
              <a:path w="2686050" h="0">
                <a:moveTo>
                  <a:pt x="0" y="0"/>
                </a:moveTo>
                <a:lnTo>
                  <a:pt x="268605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994025" y="3160394"/>
            <a:ext cx="558800" cy="76200"/>
          </a:xfrm>
          <a:custGeom>
            <a:avLst/>
            <a:gdLst/>
            <a:ahLst/>
            <a:cxnLst/>
            <a:rect l="l" t="t" r="r" b="b"/>
            <a:pathLst>
              <a:path w="558800" h="76200">
                <a:moveTo>
                  <a:pt x="482600" y="0"/>
                </a:moveTo>
                <a:lnTo>
                  <a:pt x="482600" y="76200"/>
                </a:lnTo>
                <a:lnTo>
                  <a:pt x="546100" y="44450"/>
                </a:lnTo>
                <a:lnTo>
                  <a:pt x="498855" y="44450"/>
                </a:lnTo>
                <a:lnTo>
                  <a:pt x="501650" y="41656"/>
                </a:lnTo>
                <a:lnTo>
                  <a:pt x="501650" y="34544"/>
                </a:lnTo>
                <a:lnTo>
                  <a:pt x="498855" y="31750"/>
                </a:lnTo>
                <a:lnTo>
                  <a:pt x="546100" y="31750"/>
                </a:lnTo>
                <a:lnTo>
                  <a:pt x="482600" y="0"/>
                </a:lnTo>
                <a:close/>
              </a:path>
              <a:path w="558800" h="76200">
                <a:moveTo>
                  <a:pt x="482600" y="31750"/>
                </a:moveTo>
                <a:lnTo>
                  <a:pt x="2793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3" y="44450"/>
                </a:lnTo>
                <a:lnTo>
                  <a:pt x="482600" y="44450"/>
                </a:lnTo>
                <a:lnTo>
                  <a:pt x="482600" y="31750"/>
                </a:lnTo>
                <a:close/>
              </a:path>
              <a:path w="558800" h="76200">
                <a:moveTo>
                  <a:pt x="546100" y="31750"/>
                </a:moveTo>
                <a:lnTo>
                  <a:pt x="498855" y="31750"/>
                </a:lnTo>
                <a:lnTo>
                  <a:pt x="501650" y="34544"/>
                </a:lnTo>
                <a:lnTo>
                  <a:pt x="501650" y="41656"/>
                </a:lnTo>
                <a:lnTo>
                  <a:pt x="498855" y="44450"/>
                </a:lnTo>
                <a:lnTo>
                  <a:pt x="546100" y="44450"/>
                </a:lnTo>
                <a:lnTo>
                  <a:pt x="558800" y="38100"/>
                </a:lnTo>
                <a:lnTo>
                  <a:pt x="5461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074035" y="3932046"/>
            <a:ext cx="47625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1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952625" y="3903344"/>
            <a:ext cx="2686050" cy="0"/>
          </a:xfrm>
          <a:custGeom>
            <a:avLst/>
            <a:gdLst/>
            <a:ahLst/>
            <a:cxnLst/>
            <a:rect l="l" t="t" r="r" b="b"/>
            <a:pathLst>
              <a:path w="2686050" h="0">
                <a:moveTo>
                  <a:pt x="0" y="0"/>
                </a:moveTo>
                <a:lnTo>
                  <a:pt x="268605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152775" y="3865244"/>
            <a:ext cx="558800" cy="76200"/>
          </a:xfrm>
          <a:custGeom>
            <a:avLst/>
            <a:gdLst/>
            <a:ahLst/>
            <a:cxnLst/>
            <a:rect l="l" t="t" r="r" b="b"/>
            <a:pathLst>
              <a:path w="5588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558800" h="76200">
                <a:moveTo>
                  <a:pt x="76200" y="31750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558800" h="76200">
                <a:moveTo>
                  <a:pt x="556005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556005" y="44450"/>
                </a:lnTo>
                <a:lnTo>
                  <a:pt x="558800" y="41656"/>
                </a:lnTo>
                <a:lnTo>
                  <a:pt x="558800" y="34544"/>
                </a:lnTo>
                <a:lnTo>
                  <a:pt x="55600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382005" y="3855846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213350" y="4065269"/>
            <a:ext cx="575945" cy="76200"/>
          </a:xfrm>
          <a:custGeom>
            <a:avLst/>
            <a:gdLst/>
            <a:ahLst/>
            <a:cxnLst/>
            <a:rect l="l" t="t" r="r" b="b"/>
            <a:pathLst>
              <a:path w="575945" h="76200">
                <a:moveTo>
                  <a:pt x="499745" y="0"/>
                </a:moveTo>
                <a:lnTo>
                  <a:pt x="499745" y="76200"/>
                </a:lnTo>
                <a:lnTo>
                  <a:pt x="563245" y="44450"/>
                </a:lnTo>
                <a:lnTo>
                  <a:pt x="516000" y="44450"/>
                </a:lnTo>
                <a:lnTo>
                  <a:pt x="518795" y="41656"/>
                </a:lnTo>
                <a:lnTo>
                  <a:pt x="518795" y="34544"/>
                </a:lnTo>
                <a:lnTo>
                  <a:pt x="516000" y="31750"/>
                </a:lnTo>
                <a:lnTo>
                  <a:pt x="563245" y="31750"/>
                </a:lnTo>
                <a:lnTo>
                  <a:pt x="499745" y="0"/>
                </a:lnTo>
                <a:close/>
              </a:path>
              <a:path w="575945" h="76200">
                <a:moveTo>
                  <a:pt x="499745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499745" y="44450"/>
                </a:lnTo>
                <a:lnTo>
                  <a:pt x="499745" y="31750"/>
                </a:lnTo>
                <a:close/>
              </a:path>
              <a:path w="575945" h="76200">
                <a:moveTo>
                  <a:pt x="563245" y="31750"/>
                </a:moveTo>
                <a:lnTo>
                  <a:pt x="516000" y="31750"/>
                </a:lnTo>
                <a:lnTo>
                  <a:pt x="518795" y="34544"/>
                </a:lnTo>
                <a:lnTo>
                  <a:pt x="518795" y="41656"/>
                </a:lnTo>
                <a:lnTo>
                  <a:pt x="516000" y="44450"/>
                </a:lnTo>
                <a:lnTo>
                  <a:pt x="563245" y="44450"/>
                </a:lnTo>
                <a:lnTo>
                  <a:pt x="575945" y="38100"/>
                </a:lnTo>
                <a:lnTo>
                  <a:pt x="56324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05350" y="3198494"/>
            <a:ext cx="76200" cy="704850"/>
          </a:xfrm>
          <a:custGeom>
            <a:avLst/>
            <a:gdLst/>
            <a:ahLst/>
            <a:cxnLst/>
            <a:rect l="l" t="t" r="r" b="b"/>
            <a:pathLst>
              <a:path w="76200" h="704850">
                <a:moveTo>
                  <a:pt x="28575" y="628650"/>
                </a:moveTo>
                <a:lnTo>
                  <a:pt x="0" y="628650"/>
                </a:lnTo>
                <a:lnTo>
                  <a:pt x="38100" y="704850"/>
                </a:lnTo>
                <a:lnTo>
                  <a:pt x="69850" y="641350"/>
                </a:lnTo>
                <a:lnTo>
                  <a:pt x="28575" y="641350"/>
                </a:lnTo>
                <a:lnTo>
                  <a:pt x="28575" y="628650"/>
                </a:lnTo>
                <a:close/>
              </a:path>
              <a:path w="76200" h="704850">
                <a:moveTo>
                  <a:pt x="47625" y="63500"/>
                </a:moveTo>
                <a:lnTo>
                  <a:pt x="28575" y="63500"/>
                </a:lnTo>
                <a:lnTo>
                  <a:pt x="28575" y="641350"/>
                </a:lnTo>
                <a:lnTo>
                  <a:pt x="47625" y="641350"/>
                </a:lnTo>
                <a:lnTo>
                  <a:pt x="47625" y="63500"/>
                </a:lnTo>
                <a:close/>
              </a:path>
              <a:path w="76200" h="704850">
                <a:moveTo>
                  <a:pt x="76200" y="628650"/>
                </a:moveTo>
                <a:lnTo>
                  <a:pt x="47625" y="628650"/>
                </a:lnTo>
                <a:lnTo>
                  <a:pt x="47625" y="641350"/>
                </a:lnTo>
                <a:lnTo>
                  <a:pt x="69850" y="641350"/>
                </a:lnTo>
                <a:lnTo>
                  <a:pt x="76200" y="628650"/>
                </a:lnTo>
                <a:close/>
              </a:path>
              <a:path w="76200" h="704850">
                <a:moveTo>
                  <a:pt x="38100" y="0"/>
                </a:moveTo>
                <a:lnTo>
                  <a:pt x="0" y="76200"/>
                </a:lnTo>
                <a:lnTo>
                  <a:pt x="28575" y="76200"/>
                </a:lnTo>
                <a:lnTo>
                  <a:pt x="28575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704850">
                <a:moveTo>
                  <a:pt x="69850" y="63500"/>
                </a:moveTo>
                <a:lnTo>
                  <a:pt x="47625" y="63500"/>
                </a:lnTo>
                <a:lnTo>
                  <a:pt x="476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5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3424" y="539596"/>
            <a:ext cx="2127250" cy="993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" marR="5080" indent="-247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Partial  Differential</a:t>
            </a:r>
            <a:r>
              <a:rPr dirty="0" sz="1400" spc="-5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Equation</a:t>
            </a:r>
            <a:endParaRPr sz="1400">
              <a:latin typeface="Lucida Calligraphy"/>
              <a:cs typeface="Lucida Calligraphy"/>
            </a:endParaRPr>
          </a:p>
          <a:p>
            <a:pPr marL="536575">
              <a:lnSpc>
                <a:spcPct val="100000"/>
              </a:lnSpc>
              <a:spcBef>
                <a:spcPts val="1550"/>
              </a:spcBef>
            </a:pPr>
            <a:r>
              <a:rPr dirty="0" sz="1400">
                <a:latin typeface="Times New Roman"/>
                <a:cs typeface="Times New Roman"/>
              </a:rPr>
              <a:t>2-  </a:t>
            </a:r>
            <a:r>
              <a:rPr dirty="0" sz="1400" spc="-5">
                <a:latin typeface="Times New Roman"/>
                <a:cs typeface="Times New Roman"/>
              </a:rPr>
              <a:t>Poisson’s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1780" y="1921255"/>
            <a:ext cx="338455" cy="0"/>
          </a:xfrm>
          <a:custGeom>
            <a:avLst/>
            <a:gdLst/>
            <a:ahLst/>
            <a:cxnLst/>
            <a:rect l="l" t="t" r="r" b="b"/>
            <a:pathLst>
              <a:path w="338455" h="0">
                <a:moveTo>
                  <a:pt x="0" y="0"/>
                </a:moveTo>
                <a:lnTo>
                  <a:pt x="338328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29080" y="1609089"/>
            <a:ext cx="988060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  <a:tabLst>
                <a:tab pos="640080" algn="l"/>
              </a:tabLst>
            </a:pP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68094" y="1921255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375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29080" y="1763013"/>
            <a:ext cx="2644140" cy="26924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baseline="-38194" sz="2400" spc="937">
                <a:latin typeface="Cambria Math"/>
                <a:cs typeface="Cambria Math"/>
              </a:rPr>
              <a:t> </a:t>
            </a:r>
            <a:r>
              <a:rPr dirty="0" baseline="-38194" sz="2400" spc="869">
                <a:latin typeface="Cambria Math"/>
                <a:cs typeface="Cambria Math"/>
              </a:rPr>
              <a:t> </a:t>
            </a:r>
            <a:r>
              <a:rPr dirty="0" baseline="-28985" sz="1725" spc="615">
                <a:latin typeface="Cambria Math"/>
                <a:cs typeface="Cambria Math"/>
              </a:rPr>
              <a:t> </a:t>
            </a:r>
            <a:r>
              <a:rPr dirty="0" baseline="-28985" sz="1725">
                <a:latin typeface="Cambria Math"/>
                <a:cs typeface="Cambria Math"/>
              </a:rPr>
              <a:t> </a:t>
            </a:r>
            <a:r>
              <a:rPr dirty="0" baseline="-28985" sz="1725" spc="-104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10">
                <a:latin typeface="Cambria Math"/>
                <a:cs typeface="Cambria Math"/>
              </a:rPr>
              <a:t> </a:t>
            </a:r>
            <a:r>
              <a:rPr dirty="0" baseline="-38194" sz="2400" spc="922">
                <a:latin typeface="Cambria Math"/>
                <a:cs typeface="Cambria Math"/>
              </a:rPr>
              <a:t> </a:t>
            </a:r>
            <a:r>
              <a:rPr dirty="0" baseline="-38194" sz="2400" spc="907">
                <a:latin typeface="Cambria Math"/>
                <a:cs typeface="Cambria Math"/>
              </a:rPr>
              <a:t> </a:t>
            </a:r>
            <a:r>
              <a:rPr dirty="0" baseline="-28985" sz="1725" spc="615">
                <a:latin typeface="Cambria Math"/>
                <a:cs typeface="Cambria Math"/>
              </a:rPr>
              <a:t> </a:t>
            </a:r>
            <a:r>
              <a:rPr dirty="0" baseline="-28985" sz="1725">
                <a:latin typeface="Cambria Math"/>
                <a:cs typeface="Cambria Math"/>
              </a:rPr>
              <a:t> </a:t>
            </a:r>
            <a:r>
              <a:rPr dirty="0" baseline="-28985" sz="1725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6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2156814"/>
            <a:ext cx="5298440" cy="944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f(x, </a:t>
            </a:r>
            <a:r>
              <a:rPr dirty="0" sz="1400" spc="-10">
                <a:latin typeface="Times New Roman"/>
                <a:cs typeface="Times New Roman"/>
              </a:rPr>
              <a:t>y)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given function.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equation arises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electrostatics,  elasticity </a:t>
            </a:r>
            <a:r>
              <a:rPr dirty="0" sz="1400">
                <a:latin typeface="Times New Roman"/>
                <a:cs typeface="Times New Roman"/>
              </a:rPr>
              <a:t>theory and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elsewhere.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735"/>
              </a:spcBef>
            </a:pPr>
            <a:r>
              <a:rPr dirty="0" sz="1400">
                <a:latin typeface="Times New Roman"/>
                <a:cs typeface="Times New Roman"/>
              </a:rPr>
              <a:t>3- </a:t>
            </a:r>
            <a:r>
              <a:rPr dirty="0" sz="1400" spc="-5">
                <a:latin typeface="Times New Roman"/>
                <a:cs typeface="Times New Roman"/>
              </a:rPr>
              <a:t>Helmholtz’s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41780" y="3489451"/>
            <a:ext cx="338455" cy="0"/>
          </a:xfrm>
          <a:custGeom>
            <a:avLst/>
            <a:gdLst/>
            <a:ahLst/>
            <a:cxnLst/>
            <a:rect l="l" t="t" r="r" b="b"/>
            <a:pathLst>
              <a:path w="338455" h="0">
                <a:moveTo>
                  <a:pt x="0" y="0"/>
                </a:moveTo>
                <a:lnTo>
                  <a:pt x="338328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129080" y="3177285"/>
            <a:ext cx="988060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  <a:tabLst>
                <a:tab pos="640080" algn="l"/>
              </a:tabLst>
            </a:pP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768094" y="3489451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375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29080" y="3331210"/>
            <a:ext cx="1838960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baseline="-38194" sz="2400" spc="937">
                <a:latin typeface="Cambria Math"/>
                <a:cs typeface="Cambria Math"/>
              </a:rPr>
              <a:t> </a:t>
            </a:r>
            <a:r>
              <a:rPr dirty="0" baseline="-38194" sz="2400" spc="869">
                <a:latin typeface="Cambria Math"/>
                <a:cs typeface="Cambria Math"/>
              </a:rPr>
              <a:t> </a:t>
            </a:r>
            <a:r>
              <a:rPr dirty="0" baseline="-28985" sz="1725" spc="615">
                <a:latin typeface="Cambria Math"/>
                <a:cs typeface="Cambria Math"/>
              </a:rPr>
              <a:t> </a:t>
            </a:r>
            <a:r>
              <a:rPr dirty="0" baseline="-28985" sz="1725">
                <a:latin typeface="Cambria Math"/>
                <a:cs typeface="Cambria Math"/>
              </a:rPr>
              <a:t> </a:t>
            </a:r>
            <a:r>
              <a:rPr dirty="0" baseline="-28985" sz="1725" spc="-104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10">
                <a:latin typeface="Cambria Math"/>
                <a:cs typeface="Cambria Math"/>
              </a:rPr>
              <a:t> </a:t>
            </a:r>
            <a:r>
              <a:rPr dirty="0" baseline="-38194" sz="2400" spc="922">
                <a:latin typeface="Cambria Math"/>
                <a:cs typeface="Cambria Math"/>
              </a:rPr>
              <a:t> </a:t>
            </a:r>
            <a:r>
              <a:rPr dirty="0" baseline="-38194" sz="2400" spc="907">
                <a:latin typeface="Cambria Math"/>
                <a:cs typeface="Cambria Math"/>
              </a:rPr>
              <a:t> </a:t>
            </a:r>
            <a:r>
              <a:rPr dirty="0" baseline="-28985" sz="1725" spc="615">
                <a:latin typeface="Cambria Math"/>
                <a:cs typeface="Cambria Math"/>
              </a:rPr>
              <a:t> </a:t>
            </a:r>
            <a:r>
              <a:rPr dirty="0" baseline="-28985" sz="1725">
                <a:latin typeface="Cambria Math"/>
                <a:cs typeface="Cambria Math"/>
              </a:rPr>
              <a:t> </a:t>
            </a:r>
            <a:r>
              <a:rPr dirty="0" baseline="-28985" sz="1725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33333" sz="1500" spc="494">
                <a:latin typeface="Cambria Math"/>
                <a:cs typeface="Cambria Math"/>
              </a:rPr>
              <a:t> </a:t>
            </a:r>
            <a:r>
              <a:rPr dirty="0" baseline="33333" sz="1500">
                <a:latin typeface="Cambria Math"/>
                <a:cs typeface="Cambria Math"/>
              </a:rPr>
              <a:t> </a:t>
            </a:r>
            <a:r>
              <a:rPr dirty="0" baseline="33333" sz="15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31947" y="3355594"/>
            <a:ext cx="8483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73276" y="3810736"/>
            <a:ext cx="3964304" cy="63817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two dimensional </a:t>
            </a:r>
            <a:r>
              <a:rPr dirty="0" sz="1400">
                <a:latin typeface="Times New Roman"/>
                <a:cs typeface="Times New Roman"/>
              </a:rPr>
              <a:t>form </a:t>
            </a:r>
            <a:r>
              <a:rPr dirty="0" sz="1400" spc="-5">
                <a:latin typeface="Times New Roman"/>
                <a:cs typeface="Times New Roman"/>
              </a:rPr>
              <a:t>which arises in </a:t>
            </a:r>
            <a:r>
              <a:rPr dirty="0" sz="1400">
                <a:latin typeface="Times New Roman"/>
                <a:cs typeface="Times New Roman"/>
              </a:rPr>
              <a:t>wave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theory.</a:t>
            </a:r>
            <a:endParaRPr sz="1400">
              <a:latin typeface="Times New Roman"/>
              <a:cs typeface="Times New Roman"/>
            </a:endParaRPr>
          </a:p>
          <a:p>
            <a:pPr marL="196850">
              <a:lnSpc>
                <a:spcPct val="100000"/>
              </a:lnSpc>
              <a:spcBef>
                <a:spcPts val="730"/>
              </a:spcBef>
            </a:pPr>
            <a:r>
              <a:rPr dirty="0" sz="1400">
                <a:latin typeface="Times New Roman"/>
                <a:cs typeface="Times New Roman"/>
              </a:rPr>
              <a:t>4- </a:t>
            </a:r>
            <a:r>
              <a:rPr dirty="0" sz="1400" spc="-5">
                <a:latin typeface="Times New Roman"/>
                <a:cs typeface="Times New Roman"/>
              </a:rPr>
              <a:t>Schrodinger’s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9080" y="4678807"/>
            <a:ext cx="1422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250">
                <a:latin typeface="Cambria Math"/>
                <a:cs typeface="Cambria Math"/>
              </a:rPr>
              <a:t>(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90217" y="4811395"/>
            <a:ext cx="1104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257604" y="4837048"/>
            <a:ext cx="510540" cy="0"/>
          </a:xfrm>
          <a:custGeom>
            <a:avLst/>
            <a:gdLst/>
            <a:ahLst/>
            <a:cxnLst/>
            <a:rect l="l" t="t" r="r" b="b"/>
            <a:pathLst>
              <a:path w="510539" h="0">
                <a:moveTo>
                  <a:pt x="0" y="0"/>
                </a:moveTo>
                <a:lnTo>
                  <a:pt x="510539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992122" y="4837048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 h="0">
                <a:moveTo>
                  <a:pt x="0" y="0"/>
                </a:moveTo>
                <a:lnTo>
                  <a:pt x="359968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758442" y="4678807"/>
            <a:ext cx="80264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86409" algn="l"/>
              </a:tabLst>
            </a:pPr>
            <a:r>
              <a:rPr dirty="0" sz="1600" spc="250">
                <a:latin typeface="Cambria Math"/>
                <a:cs typeface="Cambria Math"/>
              </a:rPr>
              <a:t>)</a:t>
            </a:r>
            <a:r>
              <a:rPr dirty="0" sz="1600" spc="-95">
                <a:latin typeface="Cambria Math"/>
                <a:cs typeface="Cambria Math"/>
              </a:rPr>
              <a:t> </a:t>
            </a:r>
            <a:r>
              <a:rPr dirty="0" sz="1600" spc="204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baseline="-28985" sz="1725" spc="615">
                <a:latin typeface="Cambria Math"/>
                <a:cs typeface="Cambria Math"/>
              </a:rPr>
              <a:t> </a:t>
            </a:r>
            <a:r>
              <a:rPr dirty="0" baseline="-28985" sz="1725">
                <a:latin typeface="Cambria Math"/>
                <a:cs typeface="Cambria Math"/>
              </a:rPr>
              <a:t> </a:t>
            </a:r>
            <a:r>
              <a:rPr dirty="0" baseline="-28985" sz="1725" spc="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637154" y="4837048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4" h="0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321053" y="4524882"/>
            <a:ext cx="2266315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  <a:tabLst>
                <a:tab pos="670560" algn="l"/>
                <a:tab pos="1315720" algn="l"/>
                <a:tab pos="1898014" algn="l"/>
              </a:tabLst>
            </a:pPr>
            <a:r>
              <a:rPr dirty="0" sz="1600" spc="835">
                <a:latin typeface="Cambria Math"/>
                <a:cs typeface="Cambria Math"/>
              </a:rPr>
              <a:t> </a:t>
            </a:r>
            <a:r>
              <a:rPr dirty="0" sz="1600" spc="555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	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28985" sz="1725" spc="735">
                <a:latin typeface="Cambria Math"/>
                <a:cs typeface="Cambria Math"/>
              </a:rPr>
              <a:t> </a:t>
            </a:r>
            <a:r>
              <a:rPr dirty="0" sz="1600" spc="725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725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725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44904" y="4815966"/>
            <a:ext cx="2226945" cy="26924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57555" algn="l"/>
                <a:tab pos="1400810" algn="l"/>
                <a:tab pos="1990725" algn="l"/>
              </a:tabLst>
            </a:pP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590">
                <a:latin typeface="Cambria Math"/>
                <a:cs typeface="Cambria Math"/>
              </a:rPr>
              <a:t> </a:t>
            </a:r>
            <a:r>
              <a:rPr dirty="0" sz="1600" spc="590">
                <a:latin typeface="Cambria Math"/>
                <a:cs typeface="Cambria Math"/>
              </a:rPr>
              <a:t> </a:t>
            </a:r>
            <a:r>
              <a:rPr dirty="0" sz="1600" spc="135">
                <a:latin typeface="Cambria Math"/>
                <a:cs typeface="Cambria Math"/>
              </a:rPr>
              <a:t> </a:t>
            </a:r>
            <a:r>
              <a:rPr dirty="0" sz="1600" spc="985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625">
                <a:latin typeface="Cambria Math"/>
                <a:cs typeface="Cambria Math"/>
              </a:rPr>
              <a:t> </a:t>
            </a:r>
            <a:r>
              <a:rPr dirty="0" sz="1600" spc="5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625">
                <a:latin typeface="Cambria Math"/>
                <a:cs typeface="Cambria Math"/>
              </a:rPr>
              <a:t> </a:t>
            </a:r>
            <a:r>
              <a:rPr dirty="0" sz="1600" spc="415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219323" y="4837048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880486" y="4703190"/>
            <a:ext cx="22015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86740" algn="l"/>
                <a:tab pos="1365885" algn="l"/>
              </a:tabLst>
            </a:pPr>
            <a:r>
              <a:rPr dirty="0" baseline="-28985" sz="1725" spc="615">
                <a:latin typeface="Cambria Math"/>
                <a:cs typeface="Cambria Math"/>
              </a:rPr>
              <a:t> </a:t>
            </a:r>
            <a:r>
              <a:rPr dirty="0" baseline="-28985" sz="1725" spc="615">
                <a:latin typeface="Cambria Math"/>
                <a:cs typeface="Cambria Math"/>
              </a:rPr>
              <a:t> </a:t>
            </a:r>
            <a:r>
              <a:rPr dirty="0" baseline="-28985" sz="1725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-28985" sz="1725" spc="615">
                <a:latin typeface="Cambria Math"/>
                <a:cs typeface="Cambria Math"/>
              </a:rPr>
              <a:t> </a:t>
            </a:r>
            <a:r>
              <a:rPr dirty="0" baseline="-28985" sz="1725">
                <a:latin typeface="Cambria Math"/>
                <a:cs typeface="Cambria Math"/>
              </a:rPr>
              <a:t>  </a:t>
            </a:r>
            <a:r>
              <a:rPr dirty="0" baseline="-28985" sz="1725" spc="-1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600">
                <a:latin typeface="Cambria Math"/>
                <a:cs typeface="Cambria Math"/>
              </a:rPr>
              <a:t> </a:t>
            </a:r>
            <a:r>
              <a:rPr dirty="0" sz="1400" spc="60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29080" y="5179288"/>
            <a:ext cx="4931410" cy="638175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-5">
                <a:latin typeface="Times New Roman"/>
                <a:cs typeface="Times New Roman"/>
              </a:rPr>
              <a:t>Which arises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quantum </a:t>
            </a:r>
            <a:r>
              <a:rPr dirty="0" sz="1400">
                <a:latin typeface="Times New Roman"/>
                <a:cs typeface="Times New Roman"/>
              </a:rPr>
              <a:t>mechanics,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is Planck’s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constant.)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730"/>
              </a:spcBef>
            </a:pPr>
            <a:r>
              <a:rPr dirty="0" sz="1200" spc="-5">
                <a:latin typeface="Arial"/>
                <a:cs typeface="Arial"/>
              </a:rPr>
              <a:t>5- </a:t>
            </a:r>
            <a:r>
              <a:rPr dirty="0" sz="1400" spc="-5">
                <a:latin typeface="Times New Roman"/>
                <a:cs typeface="Times New Roman"/>
              </a:rPr>
              <a:t>Transverse vibrations </a:t>
            </a: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homogeneous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rod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387094" y="6280530"/>
            <a:ext cx="338455" cy="0"/>
          </a:xfrm>
          <a:custGeom>
            <a:avLst/>
            <a:gdLst/>
            <a:ahLst/>
            <a:cxnLst/>
            <a:rect l="l" t="t" r="r" b="b"/>
            <a:pathLst>
              <a:path w="338455" h="0">
                <a:moveTo>
                  <a:pt x="0" y="0"/>
                </a:moveTo>
                <a:lnTo>
                  <a:pt x="338328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246428" y="5968364"/>
            <a:ext cx="1113155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  <a:tabLst>
                <a:tab pos="765175" algn="l"/>
              </a:tabLst>
            </a:pPr>
            <a:r>
              <a:rPr dirty="0" baseline="-28985" sz="1725" spc="615">
                <a:latin typeface="Cambria Math"/>
                <a:cs typeface="Cambria Math"/>
              </a:rPr>
              <a:t> </a:t>
            </a:r>
            <a:r>
              <a:rPr dirty="0" baseline="-28985" sz="1725" spc="127">
                <a:latin typeface="Cambria Math"/>
                <a:cs typeface="Cambria Math"/>
              </a:rPr>
              <a:t> 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615">
                <a:latin typeface="Cambria Math"/>
                <a:cs typeface="Cambria Math"/>
              </a:rPr>
              <a:t> </a:t>
            </a:r>
            <a:r>
              <a:rPr dirty="0" baseline="28985" sz="1725" spc="735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011933" y="6280530"/>
            <a:ext cx="339090" cy="0"/>
          </a:xfrm>
          <a:custGeom>
            <a:avLst/>
            <a:gdLst/>
            <a:ahLst/>
            <a:cxnLst/>
            <a:rect l="l" t="t" r="r" b="b"/>
            <a:pathLst>
              <a:path w="339089" h="0">
                <a:moveTo>
                  <a:pt x="0" y="0"/>
                </a:moveTo>
                <a:lnTo>
                  <a:pt x="338632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129080" y="6122288"/>
            <a:ext cx="1579880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  <a:tabLst>
                <a:tab pos="257810" algn="l"/>
              </a:tabLst>
            </a:pPr>
            <a:r>
              <a:rPr dirty="0" sz="1600" spc="535">
                <a:latin typeface="Cambria Math"/>
                <a:cs typeface="Cambria Math"/>
              </a:rPr>
              <a:t> </a:t>
            </a:r>
            <a:r>
              <a:rPr dirty="0" sz="1600" spc="535">
                <a:latin typeface="Cambria Math"/>
                <a:cs typeface="Cambria Math"/>
              </a:rPr>
              <a:t>	</a:t>
            </a:r>
            <a:r>
              <a:rPr dirty="0" baseline="-38194" sz="2400" spc="937">
                <a:latin typeface="Cambria Math"/>
                <a:cs typeface="Cambria Math"/>
              </a:rPr>
              <a:t> </a:t>
            </a:r>
            <a:r>
              <a:rPr dirty="0" baseline="-38194" sz="2400" spc="869">
                <a:latin typeface="Cambria Math"/>
                <a:cs typeface="Cambria Math"/>
              </a:rPr>
              <a:t> </a:t>
            </a:r>
            <a:r>
              <a:rPr dirty="0" baseline="-28985" sz="1725" spc="615">
                <a:latin typeface="Cambria Math"/>
                <a:cs typeface="Cambria Math"/>
              </a:rPr>
              <a:t> </a:t>
            </a:r>
            <a:r>
              <a:rPr dirty="0" baseline="-28985" sz="1725">
                <a:latin typeface="Cambria Math"/>
                <a:cs typeface="Cambria Math"/>
              </a:rPr>
              <a:t> </a:t>
            </a:r>
            <a:r>
              <a:rPr dirty="0" baseline="-28985" sz="1725" spc="-104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105">
                <a:latin typeface="Cambria Math"/>
                <a:cs typeface="Cambria Math"/>
              </a:rPr>
              <a:t> </a:t>
            </a:r>
            <a:r>
              <a:rPr dirty="0" baseline="-38194" sz="2400" spc="960">
                <a:latin typeface="Cambria Math"/>
                <a:cs typeface="Cambria Math"/>
              </a:rPr>
              <a:t> </a:t>
            </a:r>
            <a:r>
              <a:rPr dirty="0" baseline="-38194" sz="2400" spc="532">
                <a:latin typeface="Cambria Math"/>
                <a:cs typeface="Cambria Math"/>
              </a:rPr>
              <a:t> </a:t>
            </a:r>
            <a:r>
              <a:rPr dirty="0" baseline="-28985" sz="1725" spc="615">
                <a:latin typeface="Cambria Math"/>
                <a:cs typeface="Cambria Math"/>
              </a:rPr>
              <a:t> </a:t>
            </a:r>
            <a:r>
              <a:rPr dirty="0" baseline="-28985" sz="1725">
                <a:latin typeface="Cambria Math"/>
                <a:cs typeface="Cambria Math"/>
              </a:rPr>
              <a:t>  </a:t>
            </a:r>
            <a:r>
              <a:rPr dirty="0" baseline="-28985" sz="1725" spc="-17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74391" y="6146672"/>
            <a:ext cx="8464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6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29080" y="6554189"/>
            <a:ext cx="5304155" cy="647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57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i="1">
                <a:latin typeface="Times New Roman"/>
                <a:cs typeface="Times New Roman"/>
              </a:rPr>
              <a:t>u(x, t) </a:t>
            </a:r>
            <a:r>
              <a:rPr dirty="0" sz="1400" spc="-5">
                <a:latin typeface="Times New Roman"/>
                <a:cs typeface="Times New Roman"/>
              </a:rPr>
              <a:t>is the displacement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10">
                <a:latin typeface="Times New Roman"/>
                <a:cs typeface="Times New Roman"/>
              </a:rPr>
              <a:t>time </a:t>
            </a:r>
            <a:r>
              <a:rPr dirty="0" sz="1400">
                <a:latin typeface="Times New Roman"/>
                <a:cs typeface="Times New Roman"/>
              </a:rPr>
              <a:t>t of </a:t>
            </a:r>
            <a:r>
              <a:rPr dirty="0" sz="1400" spc="-5">
                <a:latin typeface="Times New Roman"/>
                <a:cs typeface="Times New Roman"/>
              </a:rPr>
              <a:t>the cross-section through 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6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3424" y="539596"/>
            <a:ext cx="212725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" marR="5080" indent="-247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Partial  Differential</a:t>
            </a:r>
            <a:r>
              <a:rPr dirty="0" sz="1400" spc="-3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Equation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1201267"/>
            <a:ext cx="5306060" cy="12509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not only </a:t>
            </a:r>
            <a:r>
              <a:rPr dirty="0" sz="1400">
                <a:latin typeface="Times New Roman"/>
                <a:cs typeface="Times New Roman"/>
              </a:rPr>
              <a:t>linear, </a:t>
            </a:r>
            <a:r>
              <a:rPr dirty="0" sz="1400" spc="-5">
                <a:latin typeface="Times New Roman"/>
                <a:cs typeface="Times New Roman"/>
              </a:rPr>
              <a:t>but also of second order, for which solutions </a:t>
            </a:r>
            <a:r>
              <a:rPr dirty="0" sz="1400" spc="5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relatively  </a:t>
            </a:r>
            <a:r>
              <a:rPr dirty="0" sz="1400">
                <a:latin typeface="Times New Roman"/>
                <a:cs typeface="Times New Roman"/>
              </a:rPr>
              <a:t>easy to </a:t>
            </a:r>
            <a:r>
              <a:rPr dirty="0" sz="1400" spc="-5">
                <a:latin typeface="Times New Roman"/>
                <a:cs typeface="Times New Roman"/>
              </a:rPr>
              <a:t>find. The </a:t>
            </a:r>
            <a:r>
              <a:rPr dirty="0" sz="1400">
                <a:latin typeface="Times New Roman"/>
                <a:cs typeface="Times New Roman"/>
              </a:rPr>
              <a:t>order </a:t>
            </a:r>
            <a:r>
              <a:rPr dirty="0" sz="1400" spc="-5">
                <a:latin typeface="Times New Roman"/>
                <a:cs typeface="Times New Roman"/>
              </a:rPr>
              <a:t>of the highest derivative 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5">
                <a:latin typeface="Times New Roman"/>
                <a:cs typeface="Times New Roman"/>
              </a:rPr>
              <a:t>order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 equation.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3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 the 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following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PDE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29994" y="2784601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720342" y="2762757"/>
            <a:ext cx="7816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64515" algn="l"/>
              </a:tabLst>
            </a:pPr>
            <a:r>
              <a:rPr dirty="0" sz="1400" spc="47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	</a:t>
            </a:r>
            <a:r>
              <a:rPr dirty="0" sz="1400" spc="4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283586" y="2784601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29080" y="2643885"/>
            <a:ext cx="17068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12">
                <a:latin typeface="Cambria Math"/>
                <a:cs typeface="Cambria Math"/>
              </a:rPr>
              <a:t> </a:t>
            </a:r>
            <a:r>
              <a:rPr dirty="0" baseline="41666" sz="2100" spc="750">
                <a:latin typeface="Cambria Math"/>
                <a:cs typeface="Cambria Math"/>
              </a:rPr>
              <a:t>  </a:t>
            </a:r>
            <a:r>
              <a:rPr dirty="0" baseline="41666" sz="21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baseline="41666" sz="2100" spc="750">
                <a:latin typeface="Cambria Math"/>
                <a:cs typeface="Cambria Math"/>
              </a:rPr>
              <a:t>  </a:t>
            </a:r>
            <a:r>
              <a:rPr dirty="0" baseline="41666" sz="2100" spc="1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23669" y="4799710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 h="0">
                <a:moveTo>
                  <a:pt x="0" y="0"/>
                </a:moveTo>
                <a:lnTo>
                  <a:pt x="1661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599054" y="4799710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 h="0">
                <a:moveTo>
                  <a:pt x="0" y="0"/>
                </a:moveTo>
                <a:lnTo>
                  <a:pt x="16611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29994" y="5883275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07386" y="5883275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5" h="0">
                <a:moveTo>
                  <a:pt x="0" y="0"/>
                </a:moveTo>
                <a:lnTo>
                  <a:pt x="1082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29080" y="2969106"/>
            <a:ext cx="5306060" cy="339407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4500"/>
              </a:lnSpc>
              <a:spcBef>
                <a:spcPts val="20"/>
              </a:spcBef>
            </a:pPr>
            <a:r>
              <a:rPr dirty="0" sz="1400" spc="-10">
                <a:latin typeface="Times New Roman"/>
                <a:cs typeface="Times New Roman"/>
              </a:rPr>
              <a:t>Assume </a:t>
            </a:r>
            <a:r>
              <a:rPr dirty="0" sz="1400">
                <a:latin typeface="Times New Roman"/>
                <a:cs typeface="Times New Roman"/>
              </a:rPr>
              <a:t>that </a:t>
            </a:r>
            <a:r>
              <a:rPr dirty="0" sz="1400" spc="-5">
                <a:latin typeface="Times New Roman"/>
                <a:cs typeface="Times New Roman"/>
              </a:rPr>
              <a:t>the solution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>
                <a:latin typeface="Times New Roman"/>
                <a:cs typeface="Times New Roman"/>
              </a:rPr>
              <a:t> , </a:t>
            </a:r>
            <a:r>
              <a:rPr dirty="0" sz="1400" spc="-5">
                <a:latin typeface="Times New Roman"/>
                <a:cs typeface="Times New Roman"/>
              </a:rPr>
              <a:t>where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function </a:t>
            </a:r>
            <a:r>
              <a:rPr dirty="0" sz="1400">
                <a:latin typeface="Times New Roman"/>
                <a:cs typeface="Times New Roman"/>
              </a:rPr>
              <a:t>of (</a:t>
            </a:r>
            <a:r>
              <a:rPr dirty="0" sz="1400" i="1">
                <a:latin typeface="Times New Roman"/>
                <a:cs typeface="Times New Roman"/>
              </a:rPr>
              <a:t>x</a:t>
            </a:r>
            <a:r>
              <a:rPr dirty="0" sz="1400">
                <a:latin typeface="Times New Roman"/>
                <a:cs typeface="Times New Roman"/>
              </a:rPr>
              <a:t>)  is </a:t>
            </a:r>
            <a:r>
              <a:rPr dirty="0" sz="1400" spc="-5">
                <a:latin typeface="Times New Roman"/>
                <a:cs typeface="Times New Roman"/>
              </a:rPr>
              <a:t>only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00" spc="-5" i="1">
                <a:latin typeface="Times New Roman"/>
                <a:cs typeface="Times New Roman"/>
              </a:rPr>
              <a:t>f</a:t>
            </a:r>
            <a:r>
              <a:rPr dirty="0" sz="1400" spc="-5">
                <a:latin typeface="Times New Roman"/>
                <a:cs typeface="Times New Roman"/>
              </a:rPr>
              <a:t>)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function </a:t>
            </a:r>
            <a:r>
              <a:rPr dirty="0" sz="1400">
                <a:latin typeface="Times New Roman"/>
                <a:cs typeface="Times New Roman"/>
              </a:rPr>
              <a:t>of (</a:t>
            </a:r>
            <a:r>
              <a:rPr dirty="0" sz="1400" i="1">
                <a:latin typeface="Times New Roman"/>
                <a:cs typeface="Times New Roman"/>
              </a:rPr>
              <a:t>y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only.</a:t>
            </a:r>
            <a:endParaRPr sz="1400">
              <a:latin typeface="Times New Roman"/>
              <a:cs typeface="Times New Roman"/>
            </a:endParaRPr>
          </a:p>
          <a:p>
            <a:pPr marL="12700" marR="6350">
              <a:lnSpc>
                <a:spcPts val="2420"/>
              </a:lnSpc>
              <a:spcBef>
                <a:spcPts val="195"/>
              </a:spcBef>
            </a:pPr>
            <a:r>
              <a:rPr dirty="0" sz="1400" spc="-5">
                <a:latin typeface="Times New Roman"/>
                <a:cs typeface="Times New Roman"/>
              </a:rPr>
              <a:t>This mean that </a:t>
            </a:r>
            <a:r>
              <a:rPr dirty="0" sz="1400" spc="-10">
                <a:latin typeface="Times New Roman"/>
                <a:cs typeface="Times New Roman"/>
              </a:rPr>
              <a:t>when </a:t>
            </a:r>
            <a:r>
              <a:rPr dirty="0" sz="1400" spc="-5">
                <a:latin typeface="Times New Roman"/>
                <a:cs typeface="Times New Roman"/>
              </a:rPr>
              <a:t>derive </a:t>
            </a:r>
            <a:r>
              <a:rPr dirty="0" sz="1400" i="1">
                <a:latin typeface="Times New Roman"/>
                <a:cs typeface="Times New Roman"/>
              </a:rPr>
              <a:t>u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respect to </a:t>
            </a:r>
            <a:r>
              <a:rPr dirty="0" sz="1400" i="1">
                <a:latin typeface="Times New Roman"/>
                <a:cs typeface="Times New Roman"/>
              </a:rPr>
              <a:t>x </a:t>
            </a:r>
            <a:r>
              <a:rPr dirty="0" sz="1400" spc="-10">
                <a:latin typeface="Times New Roman"/>
                <a:cs typeface="Times New Roman"/>
              </a:rPr>
              <a:t>assume </a:t>
            </a:r>
            <a:r>
              <a:rPr dirty="0" sz="1400" i="1">
                <a:latin typeface="Times New Roman"/>
                <a:cs typeface="Times New Roman"/>
              </a:rPr>
              <a:t>y </a:t>
            </a:r>
            <a:r>
              <a:rPr dirty="0" sz="1400" spc="-5">
                <a:latin typeface="Times New Roman"/>
                <a:cs typeface="Times New Roman"/>
              </a:rPr>
              <a:t>constant and  when derive </a:t>
            </a:r>
            <a:r>
              <a:rPr dirty="0" sz="1400" i="1">
                <a:latin typeface="Times New Roman"/>
                <a:cs typeface="Times New Roman"/>
              </a:rPr>
              <a:t>u </a:t>
            </a:r>
            <a:r>
              <a:rPr dirty="0" sz="1400" spc="-5">
                <a:latin typeface="Times New Roman"/>
                <a:cs typeface="Times New Roman"/>
              </a:rPr>
              <a:t>with respect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i="1">
                <a:latin typeface="Times New Roman"/>
                <a:cs typeface="Times New Roman"/>
              </a:rPr>
              <a:t>y </a:t>
            </a:r>
            <a:r>
              <a:rPr dirty="0" sz="1400" spc="-10">
                <a:latin typeface="Times New Roman"/>
                <a:cs typeface="Times New Roman"/>
              </a:rPr>
              <a:t>assume </a:t>
            </a:r>
            <a:r>
              <a:rPr dirty="0" sz="1400" i="1">
                <a:latin typeface="Times New Roman"/>
                <a:cs typeface="Times New Roman"/>
              </a:rPr>
              <a:t>x</a:t>
            </a:r>
            <a:r>
              <a:rPr dirty="0" sz="1400" spc="15" i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constant.</a:t>
            </a:r>
            <a:endParaRPr sz="1400">
              <a:latin typeface="Times New Roman"/>
              <a:cs typeface="Times New Roman"/>
            </a:endParaRPr>
          </a:p>
          <a:p>
            <a:pPr marL="96520">
              <a:lnSpc>
                <a:spcPts val="1395"/>
              </a:lnSpc>
              <a:spcBef>
                <a:spcPts val="95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7222" sz="1500" spc="622">
                <a:latin typeface="Cambria Math"/>
                <a:cs typeface="Cambria Math"/>
              </a:rPr>
              <a:t> </a:t>
            </a:r>
            <a:r>
              <a:rPr dirty="0" baseline="47222" sz="1500" spc="630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-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-10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sz="1400" spc="55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97180">
              <a:lnSpc>
                <a:spcPts val="915"/>
              </a:lnSpc>
              <a:tabLst>
                <a:tab pos="1469390" algn="l"/>
              </a:tabLst>
            </a:pPr>
            <a:r>
              <a:rPr dirty="0" sz="1000" spc="385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0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400" spc="-5">
                <a:latin typeface="Times New Roman"/>
                <a:cs typeface="Times New Roman"/>
              </a:rPr>
              <a:t>This means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-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12">
                <a:latin typeface="Cambria Math"/>
                <a:cs typeface="Cambria Math"/>
              </a:rPr>
              <a:t> </a:t>
            </a:r>
            <a:r>
              <a:rPr dirty="0" baseline="47222" sz="1500" spc="-8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̅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55555" sz="1500">
                <a:latin typeface="Cambria Math"/>
                <a:cs typeface="Cambria Math"/>
              </a:rPr>
              <a:t>̅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since each side of this equation is function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one</a:t>
            </a:r>
            <a:endParaRPr sz="1400">
              <a:latin typeface="Times New Roman"/>
              <a:cs typeface="Times New Roman"/>
            </a:endParaRPr>
          </a:p>
          <a:p>
            <a:pPr algn="ctr" marR="3514725">
              <a:lnSpc>
                <a:spcPct val="100000"/>
              </a:lnSpc>
              <a:spcBef>
                <a:spcPts val="430"/>
              </a:spcBef>
              <a:tabLst>
                <a:tab pos="476884" algn="l"/>
              </a:tabLst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	</a:t>
            </a: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400" spc="-5">
                <a:latin typeface="Times New Roman"/>
                <a:cs typeface="Times New Roman"/>
              </a:rPr>
              <a:t>variable only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17294" y="6445376"/>
            <a:ext cx="1511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729994" y="6721728"/>
            <a:ext cx="151130" cy="0"/>
          </a:xfrm>
          <a:custGeom>
            <a:avLst/>
            <a:gdLst/>
            <a:ahLst/>
            <a:cxnLst/>
            <a:rect l="l" t="t" r="r" b="b"/>
            <a:pathLst>
              <a:path w="151130" h="0">
                <a:moveTo>
                  <a:pt x="0" y="0"/>
                </a:moveTo>
                <a:lnTo>
                  <a:pt x="1508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231263" y="6405752"/>
            <a:ext cx="1479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11904" sz="2100" spc="-21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43963" y="6721728"/>
            <a:ext cx="142240" cy="0"/>
          </a:xfrm>
          <a:custGeom>
            <a:avLst/>
            <a:gdLst/>
            <a:ahLst/>
            <a:cxnLst/>
            <a:rect l="l" t="t" r="r" b="b"/>
            <a:pathLst>
              <a:path w="142239" h="0">
                <a:moveTo>
                  <a:pt x="0" y="0"/>
                </a:moveTo>
                <a:lnTo>
                  <a:pt x="1417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29080" y="6581013"/>
            <a:ext cx="160147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baseline="-37698" sz="2100" spc="825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 </a:t>
            </a:r>
            <a:r>
              <a:rPr dirty="0" baseline="-37698" sz="2100" spc="-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-37698" sz="2100" spc="690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 </a:t>
            </a:r>
            <a:r>
              <a:rPr dirty="0" baseline="-37698" sz="2100" spc="-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966214" y="7198740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687447" y="7198740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3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29080" y="7058025"/>
            <a:ext cx="18675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135">
                <a:latin typeface="Cambria Math"/>
                <a:cs typeface="Cambria Math"/>
              </a:rPr>
              <a:t> </a:t>
            </a:r>
            <a:r>
              <a:rPr dirty="0" baseline="47222" sz="1500" spc="-8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̅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400">
                <a:latin typeface="Arial"/>
                <a:cs typeface="Arial"/>
              </a:rPr>
              <a:t>→</a:t>
            </a:r>
            <a:r>
              <a:rPr dirty="0" baseline="33730" sz="2100" spc="262">
                <a:latin typeface="Arial"/>
                <a:cs typeface="Arial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̅  </a:t>
            </a:r>
            <a:r>
              <a:rPr dirty="0" baseline="47222" sz="1500" spc="-1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94430" y="7004684"/>
            <a:ext cx="1022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073019" y="7198740"/>
            <a:ext cx="349250" cy="0"/>
          </a:xfrm>
          <a:custGeom>
            <a:avLst/>
            <a:gdLst/>
            <a:ahLst/>
            <a:cxnLst/>
            <a:rect l="l" t="t" r="r" b="b"/>
            <a:pathLst>
              <a:path w="349250" h="0">
                <a:moveTo>
                  <a:pt x="0" y="0"/>
                </a:moveTo>
                <a:lnTo>
                  <a:pt x="34899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967229" y="7199756"/>
            <a:ext cx="197231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33425" algn="l"/>
                <a:tab pos="1105535" algn="l"/>
                <a:tab pos="1875155" algn="l"/>
              </a:tabLst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	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	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40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84">
                <a:latin typeface="Cambria Math"/>
                <a:cs typeface="Cambria Math"/>
              </a:rPr>
              <a:t> </a:t>
            </a:r>
            <a:r>
              <a:rPr dirty="0" baseline="2777" sz="1500">
                <a:latin typeface="Cambria Math"/>
                <a:cs typeface="Cambria Math"/>
              </a:rPr>
              <a:t>	</a:t>
            </a: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842892" y="7192644"/>
            <a:ext cx="85725" cy="12700"/>
          </a:xfrm>
          <a:custGeom>
            <a:avLst/>
            <a:gdLst/>
            <a:ahLst/>
            <a:cxnLst/>
            <a:rect l="l" t="t" r="r" b="b"/>
            <a:pathLst>
              <a:path w="85725" h="12700">
                <a:moveTo>
                  <a:pt x="0" y="12192"/>
                </a:moveTo>
                <a:lnTo>
                  <a:pt x="85344" y="12192"/>
                </a:lnTo>
                <a:lnTo>
                  <a:pt x="85344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497707" y="7068692"/>
            <a:ext cx="7810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3968" sz="2100" spc="1297">
                <a:latin typeface="Cambria Math"/>
                <a:cs typeface="Cambria Math"/>
              </a:rPr>
              <a:t> </a:t>
            </a:r>
            <a:r>
              <a:rPr dirty="0" baseline="3968" sz="2100" spc="11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baseline="35714" sz="2100">
                <a:latin typeface="Cambria Math"/>
                <a:cs typeface="Cambria Math"/>
              </a:rPr>
              <a:t> </a:t>
            </a:r>
            <a:r>
              <a:rPr dirty="0" baseline="50000" sz="1500">
                <a:latin typeface="Cambria Math"/>
                <a:cs typeface="Cambria Math"/>
              </a:rPr>
              <a:t>̅</a:t>
            </a:r>
            <a:r>
              <a:rPr dirty="0" baseline="5555" sz="1500" spc="97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82821" y="6961402"/>
            <a:ext cx="269875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34"/>
              </a:spcBef>
            </a:pPr>
            <a:r>
              <a:rPr dirty="0" sz="1000" spc="3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000" spc="385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295521" y="7198740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595240" y="7058025"/>
            <a:ext cx="2247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7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29080" y="7343622"/>
            <a:ext cx="4818380" cy="1600200"/>
          </a:xfrm>
          <a:prstGeom prst="rect">
            <a:avLst/>
          </a:prstGeom>
        </p:spPr>
        <p:txBody>
          <a:bodyPr wrap="square" lIns="0" tIns="1162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100" spc="365">
                <a:latin typeface="Cambria Math"/>
                <a:cs typeface="Cambria Math"/>
              </a:rPr>
              <a:t> </a:t>
            </a:r>
            <a:r>
              <a:rPr dirty="0" sz="1100" spc="-15">
                <a:latin typeface="Cambria Math"/>
                <a:cs typeface="Cambria Math"/>
              </a:rPr>
              <a:t> </a:t>
            </a:r>
            <a:r>
              <a:rPr dirty="0" sz="1100" spc="215">
                <a:latin typeface="Cambria Math"/>
                <a:cs typeface="Cambria Math"/>
              </a:rPr>
              <a:t> </a:t>
            </a:r>
            <a:r>
              <a:rPr dirty="0" sz="1100" spc="21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100" spc="345">
                <a:latin typeface="Cambria Math"/>
                <a:cs typeface="Cambria Math"/>
              </a:rPr>
              <a:t> </a:t>
            </a:r>
            <a:r>
              <a:rPr dirty="0" sz="1100" spc="60">
                <a:latin typeface="Cambria Math"/>
                <a:cs typeface="Cambria Math"/>
              </a:rPr>
              <a:t> </a:t>
            </a:r>
            <a:r>
              <a:rPr dirty="0" sz="1100" spc="580">
                <a:latin typeface="Cambria Math"/>
                <a:cs typeface="Cambria Math"/>
              </a:rPr>
              <a:t> </a:t>
            </a:r>
            <a:r>
              <a:rPr dirty="0" sz="1100" spc="60">
                <a:latin typeface="Cambria Math"/>
                <a:cs typeface="Cambria Math"/>
              </a:rPr>
              <a:t> </a:t>
            </a:r>
            <a:r>
              <a:rPr dirty="0" sz="1100" spc="3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 </a:t>
            </a:r>
            <a:r>
              <a:rPr dirty="0" sz="1100" spc="580">
                <a:latin typeface="Cambria Math"/>
                <a:cs typeface="Cambria Math"/>
              </a:rPr>
              <a:t> </a:t>
            </a:r>
            <a:r>
              <a:rPr dirty="0" sz="1100">
                <a:latin typeface="Cambria Math"/>
                <a:cs typeface="Cambria Math"/>
              </a:rPr>
              <a:t> </a:t>
            </a:r>
            <a:r>
              <a:rPr dirty="0" sz="1100" spc="55">
                <a:latin typeface="Cambria Math"/>
                <a:cs typeface="Cambria Math"/>
              </a:rPr>
              <a:t> </a:t>
            </a:r>
            <a:r>
              <a:rPr dirty="0" sz="1100" spc="260">
                <a:latin typeface="Cambria Math"/>
                <a:cs typeface="Cambria Math"/>
              </a:rPr>
              <a:t> </a:t>
            </a:r>
            <a:r>
              <a:rPr dirty="0" baseline="-20833" sz="1200" spc="397">
                <a:latin typeface="Cambria Math"/>
                <a:cs typeface="Cambria Math"/>
              </a:rPr>
              <a:t> </a:t>
            </a:r>
            <a:endParaRPr baseline="-20833" sz="12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400" spc="-5">
                <a:latin typeface="Times New Roman"/>
                <a:cs typeface="Times New Roman"/>
              </a:rPr>
              <a:t>Let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where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constant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too </a:t>
            </a:r>
            <a:r>
              <a:rPr dirty="0" sz="1400" spc="86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569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69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taking </a:t>
            </a:r>
            <a:r>
              <a:rPr dirty="0" sz="1400" spc="-10">
                <a:latin typeface="Times New Roman"/>
                <a:cs typeface="Times New Roman"/>
              </a:rPr>
              <a:t>exponential </a:t>
            </a:r>
            <a:r>
              <a:rPr dirty="0" sz="1400" spc="-5">
                <a:latin typeface="Times New Roman"/>
                <a:cs typeface="Times New Roman"/>
              </a:rPr>
              <a:t>for two sides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52">
                <a:latin typeface="Cambria Math"/>
                <a:cs typeface="Cambria Math"/>
              </a:rPr>
              <a:t> </a:t>
            </a:r>
            <a:r>
              <a:rPr dirty="0" baseline="2525" sz="1650" spc="315">
                <a:latin typeface="Cambria Math"/>
                <a:cs typeface="Cambria Math"/>
              </a:rPr>
              <a:t> </a:t>
            </a:r>
            <a:r>
              <a:rPr dirty="0" sz="1100" spc="345">
                <a:latin typeface="Cambria Math"/>
                <a:cs typeface="Cambria Math"/>
              </a:rPr>
              <a:t> </a:t>
            </a:r>
            <a:r>
              <a:rPr dirty="0" sz="1100" spc="30">
                <a:latin typeface="Cambria Math"/>
                <a:cs typeface="Cambria Math"/>
              </a:rPr>
              <a:t> </a:t>
            </a:r>
            <a:r>
              <a:rPr dirty="0" sz="1100" spc="580">
                <a:latin typeface="Cambria Math"/>
                <a:cs typeface="Cambria Math"/>
              </a:rPr>
              <a:t> </a:t>
            </a:r>
            <a:r>
              <a:rPr dirty="0" sz="1100">
                <a:latin typeface="Cambria Math"/>
                <a:cs typeface="Cambria Math"/>
              </a:rPr>
              <a:t> </a:t>
            </a:r>
            <a:r>
              <a:rPr dirty="0" sz="1100" spc="365">
                <a:latin typeface="Cambria Math"/>
                <a:cs typeface="Cambria Math"/>
              </a:rPr>
              <a:t> </a:t>
            </a:r>
            <a:r>
              <a:rPr dirty="0" baseline="2525" sz="1650" spc="315">
                <a:latin typeface="Cambria Math"/>
                <a:cs typeface="Cambria Math"/>
              </a:rPr>
              <a:t> </a:t>
            </a:r>
            <a:r>
              <a:rPr dirty="0" baseline="27777" sz="1200" spc="465">
                <a:latin typeface="Cambria Math"/>
                <a:cs typeface="Cambria Math"/>
              </a:rPr>
              <a:t> </a:t>
            </a:r>
            <a:endParaRPr baseline="27777" sz="12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same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way: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274317" y="9226041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4" h="0">
                <a:moveTo>
                  <a:pt x="0" y="0"/>
                </a:moveTo>
                <a:lnTo>
                  <a:pt x="1082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261617" y="9007602"/>
            <a:ext cx="8439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41045" algn="l"/>
              </a:tabLst>
            </a:pPr>
            <a:r>
              <a:rPr dirty="0" baseline="-11111" sz="1500" spc="-12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̅	</a:t>
            </a:r>
            <a:r>
              <a:rPr dirty="0" sz="1000">
                <a:latin typeface="Cambria Math"/>
                <a:cs typeface="Cambria Math"/>
              </a:rPr>
              <a:t>̅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002789" y="9226041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5" h="0">
                <a:moveTo>
                  <a:pt x="0" y="0"/>
                </a:moveTo>
                <a:lnTo>
                  <a:pt x="1082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371470" y="9031985"/>
            <a:ext cx="1022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382647" y="9219945"/>
            <a:ext cx="83820" cy="12700"/>
          </a:xfrm>
          <a:custGeom>
            <a:avLst/>
            <a:gdLst/>
            <a:ahLst/>
            <a:cxnLst/>
            <a:rect l="l" t="t" r="r" b="b"/>
            <a:pathLst>
              <a:path w="83819" h="12700">
                <a:moveTo>
                  <a:pt x="0" y="12192"/>
                </a:moveTo>
                <a:lnTo>
                  <a:pt x="83819" y="12192"/>
                </a:lnTo>
                <a:lnTo>
                  <a:pt x="83819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129080" y="9085326"/>
            <a:ext cx="5303520" cy="620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baseline="-38888" sz="1500" spc="562">
                <a:latin typeface="Cambria Math"/>
                <a:cs typeface="Cambria Math"/>
              </a:rPr>
              <a:t> </a:t>
            </a:r>
            <a:r>
              <a:rPr dirty="0" baseline="-38888" sz="1500">
                <a:latin typeface="Cambria Math"/>
                <a:cs typeface="Cambria Math"/>
              </a:rPr>
              <a:t> </a:t>
            </a:r>
            <a:r>
              <a:rPr dirty="0" baseline="-38888" sz="1500" spc="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125">
                <a:latin typeface="Cambria Math"/>
                <a:cs typeface="Cambria Math"/>
              </a:rPr>
              <a:t> </a:t>
            </a:r>
            <a:r>
              <a:rPr dirty="0" baseline="-38888" sz="1500" spc="562">
                <a:latin typeface="Cambria Math"/>
                <a:cs typeface="Cambria Math"/>
              </a:rPr>
              <a:t> </a:t>
            </a:r>
            <a:r>
              <a:rPr dirty="0" baseline="-38888" sz="1500">
                <a:latin typeface="Cambria Math"/>
                <a:cs typeface="Cambria Math"/>
              </a:rPr>
              <a:t> </a:t>
            </a:r>
            <a:r>
              <a:rPr dirty="0" baseline="-38888" sz="1500" spc="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-38888" sz="1500" spc="615">
                <a:latin typeface="Cambria Math"/>
                <a:cs typeface="Cambria Math"/>
              </a:rPr>
              <a:t> </a:t>
            </a:r>
            <a:r>
              <a:rPr dirty="0" baseline="-38888" sz="1500">
                <a:latin typeface="Cambria Math"/>
                <a:cs typeface="Cambria Math"/>
              </a:rPr>
              <a:t>  </a:t>
            </a:r>
            <a:r>
              <a:rPr dirty="0" baseline="-38888" sz="1500" spc="-142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taking </a:t>
            </a:r>
            <a:r>
              <a:rPr dirty="0" sz="1400" spc="-5">
                <a:latin typeface="Times New Roman"/>
                <a:cs typeface="Times New Roman"/>
              </a:rPr>
              <a:t>integration with respect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10">
                <a:latin typeface="Times New Roman"/>
                <a:cs typeface="Times New Roman"/>
              </a:rPr>
              <a:t>(</a:t>
            </a:r>
            <a:r>
              <a:rPr dirty="0" sz="1400" spc="10" i="1">
                <a:latin typeface="Times New Roman"/>
                <a:cs typeface="Times New Roman"/>
              </a:rPr>
              <a:t>y</a:t>
            </a:r>
            <a:r>
              <a:rPr dirty="0" sz="1400" spc="1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for two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sides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3424" y="539596"/>
            <a:ext cx="212725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" marR="5080" indent="-247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Partial  Differential</a:t>
            </a:r>
            <a:r>
              <a:rPr dirty="0" sz="1400" spc="-3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Equation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63141" y="1314958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81430" y="1290573"/>
            <a:ext cx="971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>
                <a:latin typeface="Cambria Math"/>
                <a:cs typeface="Cambria Math"/>
              </a:rPr>
              <a:t>̅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76858" y="1510029"/>
            <a:ext cx="101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75841" y="1509013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4" h="0">
                <a:moveTo>
                  <a:pt x="0" y="0"/>
                </a:moveTo>
                <a:lnTo>
                  <a:pt x="1082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29080" y="1378965"/>
            <a:ext cx="6419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3530" algn="l"/>
              </a:tabLst>
            </a:pPr>
            <a:r>
              <a:rPr dirty="0" sz="1400">
                <a:latin typeface="Cambria Math"/>
                <a:cs typeface="Cambria Math"/>
              </a:rPr>
              <a:t>∫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1110">
                <a:latin typeface="Cambria Math"/>
                <a:cs typeface="Cambria Math"/>
              </a:rPr>
              <a:t> </a:t>
            </a:r>
            <a:r>
              <a:rPr dirty="0" baseline="3968" sz="2100" spc="10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75205" y="1271676"/>
            <a:ext cx="106045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434"/>
              </a:spcBef>
            </a:pPr>
            <a:r>
              <a:rPr dirty="0" sz="1000" spc="3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dirty="0" sz="1000" spc="409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787905" y="1502917"/>
            <a:ext cx="83820" cy="12700"/>
          </a:xfrm>
          <a:custGeom>
            <a:avLst/>
            <a:gdLst/>
            <a:ahLst/>
            <a:cxnLst/>
            <a:rect l="l" t="t" r="r" b="b"/>
            <a:pathLst>
              <a:path w="83819" h="12700">
                <a:moveTo>
                  <a:pt x="0" y="12192"/>
                </a:moveTo>
                <a:lnTo>
                  <a:pt x="83819" y="12192"/>
                </a:lnTo>
                <a:lnTo>
                  <a:pt x="83819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907794" y="1368297"/>
            <a:ext cx="25361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let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1658467"/>
            <a:ext cx="3691254" cy="2220595"/>
          </a:xfrm>
          <a:prstGeom prst="rect">
            <a:avLst/>
          </a:prstGeom>
        </p:spPr>
        <p:txBody>
          <a:bodyPr wrap="square" lIns="0" tIns="1174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569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569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baseline="2525" sz="1650" spc="315">
                <a:latin typeface="Cambria Math"/>
                <a:cs typeface="Cambria Math"/>
              </a:rPr>
              <a:t> </a:t>
            </a:r>
            <a:r>
              <a:rPr dirty="0" sz="1100" spc="390">
                <a:latin typeface="Cambria Math"/>
                <a:cs typeface="Cambria Math"/>
              </a:rPr>
              <a:t> </a:t>
            </a:r>
            <a:r>
              <a:rPr dirty="0" baseline="2525" sz="1650" spc="315">
                <a:latin typeface="Cambria Math"/>
                <a:cs typeface="Cambria Math"/>
              </a:rPr>
              <a:t> </a:t>
            </a:r>
            <a:r>
              <a:rPr dirty="0" baseline="27777" sz="1200" spc="465">
                <a:latin typeface="Cambria Math"/>
                <a:cs typeface="Cambria Math"/>
              </a:rPr>
              <a:t> </a:t>
            </a:r>
            <a:endParaRPr baseline="27777" sz="12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52">
                <a:latin typeface="Cambria Math"/>
                <a:cs typeface="Cambria Math"/>
              </a:rPr>
              <a:t> </a:t>
            </a:r>
            <a:r>
              <a:rPr dirty="0" baseline="2525" sz="1650" spc="315">
                <a:latin typeface="Cambria Math"/>
                <a:cs typeface="Cambria Math"/>
              </a:rPr>
              <a:t> </a:t>
            </a:r>
            <a:r>
              <a:rPr dirty="0" sz="1100" spc="345">
                <a:latin typeface="Cambria Math"/>
                <a:cs typeface="Cambria Math"/>
              </a:rPr>
              <a:t> </a:t>
            </a:r>
            <a:r>
              <a:rPr dirty="0" sz="1100" spc="30">
                <a:latin typeface="Cambria Math"/>
                <a:cs typeface="Cambria Math"/>
              </a:rPr>
              <a:t> </a:t>
            </a:r>
            <a:r>
              <a:rPr dirty="0" sz="1100" spc="580">
                <a:latin typeface="Cambria Math"/>
                <a:cs typeface="Cambria Math"/>
              </a:rPr>
              <a:t> </a:t>
            </a:r>
            <a:r>
              <a:rPr dirty="0" sz="1100">
                <a:latin typeface="Cambria Math"/>
                <a:cs typeface="Cambria Math"/>
              </a:rPr>
              <a:t> </a:t>
            </a:r>
            <a:r>
              <a:rPr dirty="0" sz="1100" spc="365">
                <a:latin typeface="Cambria Math"/>
                <a:cs typeface="Cambria Math"/>
              </a:rPr>
              <a:t> </a:t>
            </a:r>
            <a:r>
              <a:rPr dirty="0" baseline="2525" sz="1650" spc="315">
                <a:latin typeface="Cambria Math"/>
                <a:cs typeface="Cambria Math"/>
              </a:rPr>
              <a:t> </a:t>
            </a:r>
            <a:r>
              <a:rPr dirty="0" baseline="27777" sz="1200" spc="577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</a:t>
            </a:r>
            <a:r>
              <a:rPr dirty="0" baseline="-13888" sz="1500" spc="494">
                <a:latin typeface="Cambria Math"/>
                <a:cs typeface="Cambria Math"/>
              </a:rPr>
              <a:t> </a:t>
            </a:r>
            <a:r>
              <a:rPr dirty="0" baseline="-13888" sz="1500">
                <a:latin typeface="Cambria Math"/>
                <a:cs typeface="Cambria Math"/>
              </a:rPr>
              <a:t> </a:t>
            </a:r>
            <a:r>
              <a:rPr dirty="0" baseline="-13888" sz="1500" spc="-89">
                <a:latin typeface="Cambria Math"/>
                <a:cs typeface="Cambria Math"/>
              </a:rPr>
              <a:t> </a:t>
            </a:r>
            <a:r>
              <a:rPr dirty="0" baseline="2525" sz="1650" spc="315">
                <a:latin typeface="Cambria Math"/>
                <a:cs typeface="Cambria Math"/>
              </a:rPr>
              <a:t> </a:t>
            </a:r>
            <a:r>
              <a:rPr dirty="0" sz="1100" spc="390">
                <a:latin typeface="Cambria Math"/>
                <a:cs typeface="Cambria Math"/>
              </a:rPr>
              <a:t> </a:t>
            </a:r>
            <a:r>
              <a:rPr dirty="0" baseline="2525" sz="1650" spc="315">
                <a:latin typeface="Cambria Math"/>
                <a:cs typeface="Cambria Math"/>
              </a:rPr>
              <a:t> </a:t>
            </a:r>
            <a:r>
              <a:rPr dirty="0" baseline="27777" sz="1200" spc="465">
                <a:latin typeface="Cambria Math"/>
                <a:cs typeface="Cambria Math"/>
              </a:rPr>
              <a:t> </a:t>
            </a:r>
            <a:r>
              <a:rPr dirty="0" baseline="27777" sz="1200">
                <a:latin typeface="Cambria Math"/>
                <a:cs typeface="Cambria Math"/>
              </a:rPr>
              <a:t> </a:t>
            </a:r>
            <a:r>
              <a:rPr dirty="0" baseline="27777" sz="1200" spc="89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 C</a:t>
            </a:r>
            <a:r>
              <a:rPr dirty="0" baseline="15873" sz="2100" spc="9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[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sz="1400">
                <a:latin typeface="Arial"/>
                <a:cs typeface="Arial"/>
              </a:rPr>
              <a:t>→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5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569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dirty="0" sz="1400" spc="-5">
                <a:latin typeface="Times New Roman"/>
                <a:cs typeface="Times New Roman"/>
              </a:rPr>
              <a:t>HW</a:t>
            </a:r>
            <a:r>
              <a:rPr dirty="0" baseline="-12345" sz="1350" spc="-7">
                <a:latin typeface="Times New Roman"/>
                <a:cs typeface="Times New Roman"/>
              </a:rPr>
              <a:t>1</a:t>
            </a:r>
            <a:r>
              <a:rPr dirty="0" sz="1400" spc="-5">
                <a:latin typeface="Times New Roman"/>
                <a:cs typeface="Times New Roman"/>
              </a:rPr>
              <a:t>: Validate the solution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</a:t>
            </a:r>
            <a:r>
              <a:rPr dirty="0" baseline="-12345" sz="1350" spc="-7">
                <a:latin typeface="Times New Roman"/>
                <a:cs typeface="Times New Roman"/>
              </a:rPr>
              <a:t>1</a:t>
            </a:r>
            <a:endParaRPr baseline="-12345"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some examples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PDE which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57630" y="3853407"/>
            <a:ext cx="1753870" cy="1304290"/>
          </a:xfrm>
          <a:prstGeom prst="rect">
            <a:avLst/>
          </a:prstGeom>
        </p:spPr>
        <p:txBody>
          <a:bodyPr wrap="square" lIns="0" tIns="1130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3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05">
                <a:latin typeface="Cambria Math"/>
                <a:cs typeface="Cambria Math"/>
              </a:rPr>
              <a:t> </a:t>
            </a:r>
            <a:r>
              <a:rPr dirty="0" baseline="27777" sz="1500" spc="622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 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330">
                <a:latin typeface="Cambria Math"/>
                <a:cs typeface="Cambria Math"/>
              </a:rPr>
              <a:t> </a:t>
            </a:r>
            <a:r>
              <a:rPr dirty="0" baseline="-16666" sz="1500" spc="3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05">
                <a:latin typeface="Cambria Math"/>
                <a:cs typeface="Cambria Math"/>
              </a:rPr>
              <a:t> </a:t>
            </a:r>
            <a:r>
              <a:rPr dirty="0" baseline="27777" sz="1500" spc="622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 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dirty="0" sz="1400">
                <a:latin typeface="Times New Roman"/>
                <a:cs typeface="Times New Roman"/>
              </a:rPr>
              <a:t>3- 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</a:t>
            </a:r>
            <a:r>
              <a:rPr dirty="0" baseline="-16666" sz="1500" spc="54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dirty="0" sz="1400">
                <a:latin typeface="Times New Roman"/>
                <a:cs typeface="Times New Roman"/>
              </a:rPr>
              <a:t>4- 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</a:t>
            </a:r>
            <a:r>
              <a:rPr dirty="0" baseline="-16666" sz="1500" spc="54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08730" y="3853407"/>
            <a:ext cx="3119120" cy="1304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860" marR="5080" indent="40640">
              <a:lnSpc>
                <a:spcPct val="1471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one dimensional Heat conduction equation  </a:t>
            </a:r>
            <a:r>
              <a:rPr dirty="0" sz="1400">
                <a:latin typeface="Times New Roman"/>
                <a:cs typeface="Times New Roman"/>
              </a:rPr>
              <a:t>one </a:t>
            </a:r>
            <a:r>
              <a:rPr dirty="0" sz="1400" spc="-5">
                <a:latin typeface="Times New Roman"/>
                <a:cs typeface="Times New Roman"/>
              </a:rPr>
              <a:t>dimensional Wave equation</a:t>
            </a:r>
            <a:endParaRPr sz="1400">
              <a:latin typeface="Times New Roman"/>
              <a:cs typeface="Times New Roman"/>
            </a:endParaRPr>
          </a:p>
          <a:p>
            <a:pPr marL="24765" marR="622935" indent="-12700">
              <a:lnSpc>
                <a:spcPts val="2630"/>
              </a:lnSpc>
              <a:spcBef>
                <a:spcPts val="110"/>
              </a:spcBef>
            </a:pPr>
            <a:r>
              <a:rPr dirty="0" sz="1400" spc="-5">
                <a:latin typeface="Times New Roman"/>
                <a:cs typeface="Times New Roman"/>
              </a:rPr>
              <a:t>two dimensional Laplace equation  two dimensional Position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579242" y="5432170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357630" y="5291454"/>
            <a:ext cx="50609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5-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two dimensional </a:t>
            </a:r>
            <a:r>
              <a:rPr dirty="0" sz="1200" spc="-5">
                <a:latin typeface="Arial"/>
                <a:cs typeface="Arial"/>
              </a:rPr>
              <a:t>Klein-Gordon</a:t>
            </a:r>
            <a:r>
              <a:rPr dirty="0" sz="1200" spc="120">
                <a:latin typeface="Arial"/>
                <a:cs typeface="Arial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29080" y="5315732"/>
            <a:ext cx="4889500" cy="91059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marL="1449705">
              <a:lnSpc>
                <a:spcPct val="100000"/>
              </a:lnSpc>
            </a:pPr>
            <a:r>
              <a:rPr dirty="0" baseline="-16666" sz="1500" spc="690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  <a:p>
            <a:pPr marL="12700" marR="5080" indent="227965">
              <a:lnSpc>
                <a:spcPct val="153700"/>
              </a:lnSpc>
              <a:spcBef>
                <a:spcPts val="185"/>
              </a:spcBef>
            </a:pPr>
            <a:r>
              <a:rPr dirty="0" sz="1400">
                <a:latin typeface="Times New Roman"/>
                <a:cs typeface="Times New Roman"/>
              </a:rPr>
              <a:t>6-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three </a:t>
            </a:r>
            <a:r>
              <a:rPr dirty="0" sz="1400" spc="-5">
                <a:latin typeface="Times New Roman"/>
                <a:cs typeface="Times New Roman"/>
              </a:rPr>
              <a:t>dimensional Wave equation  </a:t>
            </a: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10">
                <a:latin typeface="Times New Roman"/>
                <a:cs typeface="Times New Roman"/>
              </a:rPr>
              <a:t>Solve </a:t>
            </a:r>
            <a:r>
              <a:rPr dirty="0" sz="1400" spc="-5">
                <a:latin typeface="Times New Roman"/>
                <a:cs typeface="Times New Roman"/>
              </a:rPr>
              <a:t>the following partial differential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29080" y="6302120"/>
            <a:ext cx="31877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141780" y="6578472"/>
            <a:ext cx="295910" cy="0"/>
          </a:xfrm>
          <a:custGeom>
            <a:avLst/>
            <a:gdLst/>
            <a:ahLst/>
            <a:cxnLst/>
            <a:rect l="l" t="t" r="r" b="b"/>
            <a:pathLst>
              <a:path w="295909" h="0">
                <a:moveTo>
                  <a:pt x="0" y="0"/>
                </a:moveTo>
                <a:lnTo>
                  <a:pt x="2956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174800" y="6437756"/>
            <a:ext cx="12573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37698" sz="2100" spc="705">
                <a:latin typeface="Cambria Math"/>
                <a:cs typeface="Cambria Math"/>
              </a:rPr>
              <a:t>  </a:t>
            </a:r>
            <a:r>
              <a:rPr dirty="0" baseline="-37698" sz="2100" spc="705">
                <a:latin typeface="Cambria Math"/>
                <a:cs typeface="Cambria Math"/>
              </a:rPr>
              <a:t> </a:t>
            </a:r>
            <a:r>
              <a:rPr dirty="0" baseline="-37698" sz="2100" spc="1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29080" y="6823329"/>
            <a:ext cx="3130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29080" y="7140320"/>
            <a:ext cx="31877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141780" y="7416672"/>
            <a:ext cx="295910" cy="0"/>
          </a:xfrm>
          <a:custGeom>
            <a:avLst/>
            <a:gdLst/>
            <a:ahLst/>
            <a:cxnLst/>
            <a:rect l="l" t="t" r="r" b="b"/>
            <a:pathLst>
              <a:path w="295909" h="0">
                <a:moveTo>
                  <a:pt x="0" y="0"/>
                </a:moveTo>
                <a:lnTo>
                  <a:pt x="2956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74800" y="7275956"/>
            <a:ext cx="9042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37698" sz="2100" spc="705">
                <a:latin typeface="Cambria Math"/>
                <a:cs typeface="Cambria Math"/>
              </a:rPr>
              <a:t>  </a:t>
            </a:r>
            <a:r>
              <a:rPr dirty="0" baseline="-37698" sz="2100" spc="705">
                <a:latin typeface="Cambria Math"/>
                <a:cs typeface="Cambria Math"/>
              </a:rPr>
              <a:t>  </a:t>
            </a:r>
            <a:r>
              <a:rPr dirty="0" baseline="-37698" sz="2100" spc="-18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141780" y="7947025"/>
            <a:ext cx="403860" cy="0"/>
          </a:xfrm>
          <a:custGeom>
            <a:avLst/>
            <a:gdLst/>
            <a:ahLst/>
            <a:cxnLst/>
            <a:rect l="l" t="t" r="r" b="b"/>
            <a:pathLst>
              <a:path w="403859" h="0">
                <a:moveTo>
                  <a:pt x="0" y="0"/>
                </a:moveTo>
                <a:lnTo>
                  <a:pt x="4038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129080" y="7630134"/>
            <a:ext cx="2402205" cy="83820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66040">
              <a:lnSpc>
                <a:spcPct val="100000"/>
              </a:lnSpc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dirty="0" sz="1400" spc="480">
                <a:latin typeface="Cambria Math"/>
                <a:cs typeface="Cambria Math"/>
              </a:rPr>
              <a:t>   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>
                <a:latin typeface="Cambria Math"/>
                <a:cs typeface="Cambria Math"/>
              </a:rPr>
              <a:t> </a:t>
            </a:r>
            <a:r>
              <a:rPr dirty="0" baseline="37698" sz="2100" spc="127">
                <a:latin typeface="Cambria Math"/>
                <a:cs typeface="Cambria Math"/>
              </a:rPr>
              <a:t> </a:t>
            </a:r>
            <a:r>
              <a:rPr dirty="0" baseline="37698" sz="2100" spc="697">
                <a:latin typeface="Cambria Math"/>
                <a:cs typeface="Cambria Math"/>
              </a:rPr>
              <a:t> </a:t>
            </a:r>
            <a:r>
              <a:rPr dirty="0" baseline="37698" sz="2100" spc="652">
                <a:latin typeface="Cambria Math"/>
                <a:cs typeface="Cambria Math"/>
              </a:rPr>
              <a:t> </a:t>
            </a:r>
            <a:endParaRPr baseline="37698" sz="21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dirty="0" sz="1400" spc="-5">
                <a:latin typeface="Times New Roman"/>
                <a:cs typeface="Times New Roman"/>
              </a:rPr>
              <a:t>First: integrate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respect to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x</a:t>
            </a:r>
            <a:r>
              <a:rPr dirty="0" sz="140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141780" y="8799321"/>
            <a:ext cx="210820" cy="0"/>
          </a:xfrm>
          <a:custGeom>
            <a:avLst/>
            <a:gdLst/>
            <a:ahLst/>
            <a:cxnLst/>
            <a:rect l="l" t="t" r="r" b="b"/>
            <a:pathLst>
              <a:path w="210819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129080" y="8658605"/>
            <a:ext cx="12172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41666" sz="2100" spc="750">
                <a:latin typeface="Cambria Math"/>
                <a:cs typeface="Cambria Math"/>
              </a:rPr>
              <a:t>  </a:t>
            </a:r>
            <a:r>
              <a:rPr dirty="0" baseline="41666" sz="2100" spc="15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29080" y="8683599"/>
            <a:ext cx="2499995" cy="958215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840"/>
              </a:spcBef>
            </a:pPr>
            <a:r>
              <a:rPr dirty="0" sz="1400" spc="4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Second: integrate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respect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3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3424" y="539596"/>
            <a:ext cx="4149090" cy="993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" marR="2026920" indent="-247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Partial  Differential</a:t>
            </a:r>
            <a:r>
              <a:rPr dirty="0" sz="1400" spc="-3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Equation</a:t>
            </a:r>
            <a:endParaRPr sz="1400">
              <a:latin typeface="Lucida Calligraphy"/>
              <a:cs typeface="Lucida Calligraphy"/>
            </a:endParaRPr>
          </a:p>
          <a:p>
            <a:pPr marL="396240">
              <a:lnSpc>
                <a:spcPct val="100000"/>
              </a:lnSpc>
              <a:spcBef>
                <a:spcPts val="1550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Solve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following </a:t>
            </a:r>
            <a:r>
              <a:rPr dirty="0" sz="1400" spc="-5">
                <a:latin typeface="Times New Roman"/>
                <a:cs typeface="Times New Roman"/>
              </a:rPr>
              <a:t>partial differential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1780" y="1870201"/>
            <a:ext cx="386080" cy="0"/>
          </a:xfrm>
          <a:custGeom>
            <a:avLst/>
            <a:gdLst/>
            <a:ahLst/>
            <a:cxnLst/>
            <a:rect l="l" t="t" r="r" b="b"/>
            <a:pathLst>
              <a:path w="386080" h="0">
                <a:moveTo>
                  <a:pt x="0" y="0"/>
                </a:moveTo>
                <a:lnTo>
                  <a:pt x="385572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29080" y="1624329"/>
            <a:ext cx="2141220" cy="1080770"/>
          </a:xfrm>
          <a:prstGeom prst="rect">
            <a:avLst/>
          </a:prstGeom>
        </p:spPr>
        <p:txBody>
          <a:bodyPr wrap="square" lIns="0" tIns="154940" rIns="0" bIns="0" rtlCol="0" vert="horz">
            <a:spAutoFit/>
          </a:bodyPr>
          <a:lstStyle/>
          <a:p>
            <a:pPr marL="52069">
              <a:lnSpc>
                <a:spcPts val="170"/>
              </a:lnSpc>
              <a:spcBef>
                <a:spcPts val="1220"/>
              </a:spcBef>
            </a:pPr>
            <a:r>
              <a:rPr dirty="0" sz="1300" spc="575">
                <a:latin typeface="Cambria Math"/>
                <a:cs typeface="Cambria Math"/>
              </a:rPr>
              <a:t> </a:t>
            </a:r>
            <a:r>
              <a:rPr dirty="0" baseline="26455" sz="1575" spc="690">
                <a:latin typeface="Cambria Math"/>
                <a:cs typeface="Cambria Math"/>
              </a:rPr>
              <a:t> </a:t>
            </a:r>
            <a:r>
              <a:rPr dirty="0" sz="1300" spc="5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ts val="1335"/>
              </a:lnSpc>
            </a:pPr>
            <a:r>
              <a:rPr dirty="0" baseline="-38461" sz="1950" spc="607">
                <a:latin typeface="Cambria Math"/>
                <a:cs typeface="Cambria Math"/>
              </a:rPr>
              <a:t> </a:t>
            </a:r>
            <a:r>
              <a:rPr dirty="0" baseline="-38461" sz="1950" spc="615">
                <a:latin typeface="Cambria Math"/>
                <a:cs typeface="Cambria Math"/>
              </a:rPr>
              <a:t> </a:t>
            </a:r>
            <a:r>
              <a:rPr dirty="0" baseline="-38461" sz="1950" spc="757">
                <a:latin typeface="Cambria Math"/>
                <a:cs typeface="Cambria Math"/>
              </a:rPr>
              <a:t> </a:t>
            </a:r>
            <a:r>
              <a:rPr dirty="0" baseline="-38461" sz="1950" spc="765">
                <a:latin typeface="Cambria Math"/>
                <a:cs typeface="Cambria Math"/>
              </a:rPr>
              <a:t> </a:t>
            </a:r>
            <a:r>
              <a:rPr dirty="0" baseline="-38461" sz="1950" spc="15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58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Integration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respect to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x</a:t>
            </a:r>
            <a:r>
              <a:rPr dirty="0" sz="140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41780" y="3011677"/>
            <a:ext cx="213360" cy="0"/>
          </a:xfrm>
          <a:custGeom>
            <a:avLst/>
            <a:gdLst/>
            <a:ahLst/>
            <a:cxnLst/>
            <a:rect l="l" t="t" r="r" b="b"/>
            <a:pathLst>
              <a:path w="213359" h="0">
                <a:moveTo>
                  <a:pt x="0" y="0"/>
                </a:moveTo>
                <a:lnTo>
                  <a:pt x="213359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91310" y="3011677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1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04670" y="3011677"/>
            <a:ext cx="96520" cy="0"/>
          </a:xfrm>
          <a:custGeom>
            <a:avLst/>
            <a:gdLst/>
            <a:ahLst/>
            <a:cxnLst/>
            <a:rect l="l" t="t" r="r" b="b"/>
            <a:pathLst>
              <a:path w="96519" h="0">
                <a:moveTo>
                  <a:pt x="0" y="0"/>
                </a:moveTo>
                <a:lnTo>
                  <a:pt x="96012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29080" y="2835909"/>
            <a:ext cx="333819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44871" sz="1950" spc="794">
                <a:latin typeface="Cambria Math"/>
                <a:cs typeface="Cambria Math"/>
              </a:rPr>
              <a:t> </a:t>
            </a:r>
            <a:r>
              <a:rPr dirty="0" baseline="44871" sz="1950" spc="802">
                <a:latin typeface="Cambria Math"/>
                <a:cs typeface="Cambria Math"/>
              </a:rPr>
              <a:t> </a:t>
            </a:r>
            <a:r>
              <a:rPr dirty="0" baseline="44871" sz="1950">
                <a:latin typeface="Cambria Math"/>
                <a:cs typeface="Cambria Math"/>
              </a:rPr>
              <a:t> </a:t>
            </a:r>
            <a:r>
              <a:rPr dirty="0" baseline="44871" sz="1950" spc="-135">
                <a:latin typeface="Cambria Math"/>
                <a:cs typeface="Cambria Math"/>
              </a:rPr>
              <a:t> </a:t>
            </a:r>
            <a:r>
              <a:rPr dirty="0" sz="1800">
                <a:latin typeface="Times New Roman"/>
                <a:cs typeface="Times New Roman"/>
              </a:rPr>
              <a:t>=</a:t>
            </a:r>
            <a:r>
              <a:rPr dirty="0" sz="1800" spc="-65">
                <a:latin typeface="Times New Roman"/>
                <a:cs typeface="Times New Roman"/>
              </a:rPr>
              <a:t> </a:t>
            </a:r>
            <a:r>
              <a:rPr dirty="0" baseline="44871" sz="1950" spc="690">
                <a:latin typeface="Cambria Math"/>
                <a:cs typeface="Cambria Math"/>
              </a:rPr>
              <a:t> </a:t>
            </a:r>
            <a:r>
              <a:rPr dirty="0" baseline="44871" sz="1950" spc="7">
                <a:latin typeface="Cambria Math"/>
                <a:cs typeface="Cambria Math"/>
              </a:rPr>
              <a:t> </a:t>
            </a:r>
            <a:r>
              <a:rPr dirty="0" sz="1800" spc="235">
                <a:latin typeface="Cambria Math"/>
                <a:cs typeface="Cambria Math"/>
              </a:rPr>
              <a:t> </a:t>
            </a:r>
            <a:r>
              <a:rPr dirty="0" baseline="44871" sz="1950" spc="690">
                <a:latin typeface="Cambria Math"/>
                <a:cs typeface="Cambria Math"/>
              </a:rPr>
              <a:t> </a:t>
            </a:r>
            <a:r>
              <a:rPr dirty="0" baseline="44871" sz="1950" spc="22">
                <a:latin typeface="Cambria Math"/>
                <a:cs typeface="Cambria Math"/>
              </a:rPr>
              <a:t> </a:t>
            </a:r>
            <a:r>
              <a:rPr dirty="0" baseline="1543" sz="2700" spc="517">
                <a:latin typeface="Cambria Math"/>
                <a:cs typeface="Cambria Math"/>
              </a:rPr>
              <a:t> </a:t>
            </a:r>
            <a:r>
              <a:rPr dirty="0" sz="1800" spc="415">
                <a:latin typeface="Cambria Math"/>
                <a:cs typeface="Cambria Math"/>
              </a:rPr>
              <a:t>  </a:t>
            </a:r>
            <a:r>
              <a:rPr dirty="0" sz="1800" spc="440">
                <a:latin typeface="Cambria Math"/>
                <a:cs typeface="Cambria Math"/>
              </a:rPr>
              <a:t> </a:t>
            </a:r>
            <a:r>
              <a:rPr dirty="0" baseline="1543" sz="2700" spc="517">
                <a:latin typeface="Cambria Math"/>
                <a:cs typeface="Cambria Math"/>
              </a:rPr>
              <a:t> </a:t>
            </a:r>
            <a:r>
              <a:rPr dirty="0" sz="1800" spc="595">
                <a:latin typeface="Cambria Math"/>
                <a:cs typeface="Cambria Math"/>
              </a:rPr>
              <a:t> </a:t>
            </a:r>
            <a:r>
              <a:rPr dirty="0" sz="1800" spc="620">
                <a:latin typeface="Cambria Math"/>
                <a:cs typeface="Cambria Math"/>
              </a:rPr>
              <a:t> </a:t>
            </a:r>
            <a:r>
              <a:rPr dirty="0" baseline="1543" sz="2700" spc="525">
                <a:latin typeface="Cambria Math"/>
                <a:cs typeface="Cambria Math"/>
              </a:rPr>
              <a:t> </a:t>
            </a:r>
            <a:r>
              <a:rPr dirty="0" baseline="1543" sz="2700" spc="-7">
                <a:latin typeface="Cambria Math"/>
                <a:cs typeface="Cambria Math"/>
              </a:rPr>
              <a:t> </a:t>
            </a:r>
            <a:r>
              <a:rPr dirty="0" sz="1800" spc="944">
                <a:latin typeface="Cambria Math"/>
                <a:cs typeface="Cambria Math"/>
              </a:rPr>
              <a:t> </a:t>
            </a:r>
            <a:r>
              <a:rPr dirty="0" sz="1800" spc="10">
                <a:latin typeface="Cambria Math"/>
                <a:cs typeface="Cambria Math"/>
              </a:rPr>
              <a:t> </a:t>
            </a:r>
            <a:r>
              <a:rPr dirty="0" sz="1800" spc="620">
                <a:latin typeface="Cambria Math"/>
                <a:cs typeface="Cambria Math"/>
              </a:rPr>
              <a:t> </a:t>
            </a:r>
            <a:r>
              <a:rPr dirty="0" baseline="3086" sz="2700" spc="345">
                <a:latin typeface="Cambria Math"/>
                <a:cs typeface="Cambria Math"/>
              </a:rPr>
              <a:t> </a:t>
            </a:r>
            <a:r>
              <a:rPr dirty="0" baseline="3086" sz="2700" spc="-15">
                <a:latin typeface="Cambria Math"/>
                <a:cs typeface="Cambria Math"/>
              </a:rPr>
              <a:t> </a:t>
            </a:r>
            <a:r>
              <a:rPr dirty="0" sz="1800" spc="944">
                <a:latin typeface="Cambria Math"/>
                <a:cs typeface="Cambria Math"/>
              </a:rPr>
              <a:t> </a:t>
            </a:r>
            <a:r>
              <a:rPr dirty="0" sz="1800" spc="-5">
                <a:latin typeface="Cambria Math"/>
                <a:cs typeface="Cambria Math"/>
              </a:rPr>
              <a:t> </a:t>
            </a:r>
            <a:r>
              <a:rPr dirty="0" sz="1800" spc="430">
                <a:latin typeface="Cambria Math"/>
                <a:cs typeface="Cambria Math"/>
              </a:rPr>
              <a:t> </a:t>
            </a:r>
            <a:r>
              <a:rPr dirty="0" sz="1800" spc="434">
                <a:latin typeface="Cambria Math"/>
                <a:cs typeface="Cambria Math"/>
              </a:rPr>
              <a:t> </a:t>
            </a:r>
            <a:r>
              <a:rPr dirty="0" sz="1800" spc="60">
                <a:latin typeface="Cambria Math"/>
                <a:cs typeface="Cambria Math"/>
              </a:rPr>
              <a:t> </a:t>
            </a:r>
            <a:r>
              <a:rPr dirty="0" sz="1800" spc="944">
                <a:latin typeface="Cambria Math"/>
                <a:cs typeface="Cambria Math"/>
              </a:rPr>
              <a:t> </a:t>
            </a:r>
            <a:r>
              <a:rPr dirty="0" sz="1800" spc="10">
                <a:latin typeface="Cambria Math"/>
                <a:cs typeface="Cambria Math"/>
              </a:rPr>
              <a:t> </a:t>
            </a:r>
            <a:r>
              <a:rPr dirty="0" sz="1800" spc="640">
                <a:latin typeface="Cambria Math"/>
                <a:cs typeface="Cambria Math"/>
              </a:rPr>
              <a:t> </a:t>
            </a:r>
            <a:r>
              <a:rPr dirty="0" sz="1800" spc="345">
                <a:latin typeface="Cambria Math"/>
                <a:cs typeface="Cambria Math"/>
              </a:rPr>
              <a:t> </a:t>
            </a:r>
            <a:r>
              <a:rPr dirty="0" sz="1800" spc="355">
                <a:latin typeface="Cambria Math"/>
                <a:cs typeface="Cambria Math"/>
              </a:rPr>
              <a:t> </a:t>
            </a:r>
            <a:r>
              <a:rPr dirty="0" sz="1800" spc="350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2932062"/>
            <a:ext cx="2110740" cy="608330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marL="27940">
              <a:lnSpc>
                <a:spcPct val="100000"/>
              </a:lnSpc>
              <a:spcBef>
                <a:spcPts val="740"/>
              </a:spcBef>
              <a:tabLst>
                <a:tab pos="461645" algn="l"/>
              </a:tabLst>
            </a:pP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sz="1300" spc="409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	</a:t>
            </a:r>
            <a:r>
              <a:rPr dirty="0" sz="1300" spc="459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 </a:t>
            </a:r>
            <a:r>
              <a:rPr dirty="0" sz="1300" spc="70">
                <a:latin typeface="Cambria Math"/>
                <a:cs typeface="Cambria Math"/>
              </a:rPr>
              <a:t> </a:t>
            </a:r>
            <a:r>
              <a:rPr dirty="0" sz="1300" spc="459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dirty="0" sz="1400" spc="-5">
                <a:latin typeface="Times New Roman"/>
                <a:cs typeface="Times New Roman"/>
              </a:rPr>
              <a:t>Integration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respect to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75486" y="3891406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462786" y="3869562"/>
            <a:ext cx="35433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4257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05610" y="3891406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474977" y="3615054"/>
            <a:ext cx="44577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  <a:tabLst>
                <a:tab pos="230504" algn="l"/>
              </a:tabLst>
            </a:pP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baseline="-39682" sz="2100" spc="405">
                <a:latin typeface="Cambria Math"/>
                <a:cs typeface="Cambria Math"/>
              </a:rPr>
              <a:t> </a:t>
            </a:r>
            <a:endParaRPr baseline="-39682" sz="21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37917" y="3744594"/>
            <a:ext cx="74676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87020" algn="l"/>
                <a:tab pos="671195" algn="l"/>
              </a:tabLst>
            </a:pP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	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	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29080" y="3750690"/>
            <a:ext cx="19284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3715" algn="l"/>
                <a:tab pos="779145" algn="l"/>
              </a:tabLst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70986" y="3574517"/>
            <a:ext cx="27432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algn="ctr" marL="5715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083686" y="3891406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 h="0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365119" y="3750690"/>
            <a:ext cx="109537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29080" y="4034764"/>
            <a:ext cx="5118735" cy="1318260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4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For the following conditions, solve the partial differential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635">
                <a:latin typeface="Cambria Math"/>
                <a:cs typeface="Cambria Math"/>
              </a:rPr>
              <a:t> </a:t>
            </a:r>
            <a:r>
              <a:rPr dirty="0" baseline="-16666" sz="1500" spc="569">
                <a:latin typeface="Cambria Math"/>
                <a:cs typeface="Cambria Math"/>
              </a:rPr>
              <a:t> </a:t>
            </a:r>
            <a:r>
              <a:rPr dirty="0" baseline="-16666" sz="1500" spc="57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  <a:tabLst>
                <a:tab pos="853440" algn="l"/>
                <a:tab pos="2774315" algn="l"/>
              </a:tabLst>
            </a:pPr>
            <a:r>
              <a:rPr dirty="0" sz="1400" spc="63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84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2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	</a:t>
            </a:r>
            <a:r>
              <a:rPr dirty="0" sz="1400" spc="35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67180" y="5428614"/>
            <a:ext cx="34798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7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141780" y="5704966"/>
            <a:ext cx="403860" cy="0"/>
          </a:xfrm>
          <a:custGeom>
            <a:avLst/>
            <a:gdLst/>
            <a:ahLst/>
            <a:cxnLst/>
            <a:rect l="l" t="t" r="r" b="b"/>
            <a:pathLst>
              <a:path w="403859" h="0">
                <a:moveTo>
                  <a:pt x="0" y="0"/>
                </a:moveTo>
                <a:lnTo>
                  <a:pt x="4038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534539" y="5550534"/>
            <a:ext cx="1733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29080" y="5564250"/>
            <a:ext cx="190118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616075" algn="l"/>
              </a:tabLst>
            </a:pPr>
            <a:r>
              <a:rPr dirty="0" baseline="-37698" sz="2100" spc="719">
                <a:latin typeface="Cambria Math"/>
                <a:cs typeface="Cambria Math"/>
              </a:rPr>
              <a:t>    </a:t>
            </a:r>
            <a:r>
              <a:rPr dirty="0" baseline="-37698" sz="21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  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141780" y="6558660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4" h="0">
                <a:moveTo>
                  <a:pt x="0" y="0"/>
                </a:moveTo>
                <a:lnTo>
                  <a:pt x="2392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19223" y="655866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29080" y="5986652"/>
            <a:ext cx="2663825" cy="7899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Integration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respect to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x</a:t>
            </a:r>
            <a:r>
              <a:rPr dirty="0" sz="140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dirty="0" baseline="41666" sz="2100" spc="922">
                <a:latin typeface="Cambria Math"/>
                <a:cs typeface="Cambria Math"/>
              </a:rPr>
              <a:t>  </a:t>
            </a:r>
            <a:r>
              <a:rPr dirty="0" baseline="41666" sz="21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00">
                <a:latin typeface="Cambria Math"/>
                <a:cs typeface="Cambria Math"/>
              </a:rPr>
              <a:t> 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405">
                <a:latin typeface="Cambria Math"/>
                <a:cs typeface="Cambria Math"/>
              </a:rPr>
              <a:t> 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-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9209">
              <a:lnSpc>
                <a:spcPts val="1310"/>
              </a:lnSpc>
              <a:tabLst>
                <a:tab pos="1289685" algn="l"/>
              </a:tabLst>
            </a:pPr>
            <a:r>
              <a:rPr dirty="0" sz="1400" spc="490">
                <a:latin typeface="Cambria Math"/>
                <a:cs typeface="Cambria Math"/>
              </a:rPr>
              <a:t>  </a:t>
            </a:r>
            <a:r>
              <a:rPr dirty="0" sz="1400" spc="49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72054" y="7035164"/>
            <a:ext cx="1866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472563" y="7034148"/>
            <a:ext cx="189230" cy="0"/>
          </a:xfrm>
          <a:custGeom>
            <a:avLst/>
            <a:gdLst/>
            <a:ahLst/>
            <a:cxnLst/>
            <a:rect l="l" t="t" r="r" b="b"/>
            <a:pathLst>
              <a:path w="189230" h="0">
                <a:moveTo>
                  <a:pt x="0" y="0"/>
                </a:moveTo>
                <a:lnTo>
                  <a:pt x="18897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129080" y="6893432"/>
            <a:ext cx="197421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When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24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sz="1400" spc="-60">
                <a:latin typeface="Cambria Math"/>
                <a:cs typeface="Cambria Math"/>
              </a:rPr>
              <a:t> </a:t>
            </a:r>
            <a:r>
              <a:rPr dirty="0" baseline="47222" sz="1500" spc="750">
                <a:latin typeface="Cambria Math"/>
                <a:cs typeface="Cambria Math"/>
              </a:rPr>
              <a:t> </a:t>
            </a:r>
            <a:r>
              <a:rPr dirty="0" baseline="47222" sz="1500" spc="757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-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84350" y="7461884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797050" y="7454772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129080" y="7320152"/>
            <a:ext cx="13195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Arial"/>
                <a:cs typeface="Arial"/>
              </a:rPr>
              <a:t>→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 spc="1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29080" y="7794116"/>
            <a:ext cx="112268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endParaRPr baseline="41666" sz="21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139950" y="7934832"/>
            <a:ext cx="99695" cy="0"/>
          </a:xfrm>
          <a:custGeom>
            <a:avLst/>
            <a:gdLst/>
            <a:ahLst/>
            <a:cxnLst/>
            <a:rect l="l" t="t" r="r" b="b"/>
            <a:pathLst>
              <a:path w="99694" h="0">
                <a:moveTo>
                  <a:pt x="0" y="0"/>
                </a:moveTo>
                <a:lnTo>
                  <a:pt x="993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129080" y="7860258"/>
            <a:ext cx="2141220" cy="558800"/>
          </a:xfrm>
          <a:prstGeom prst="rect">
            <a:avLst/>
          </a:prstGeom>
        </p:spPr>
        <p:txBody>
          <a:bodyPr wrap="square" lIns="0" tIns="66040" rIns="0" bIns="0" rtlCol="0" vert="horz">
            <a:spAutoFit/>
          </a:bodyPr>
          <a:lstStyle/>
          <a:p>
            <a:pPr algn="ctr" marR="12700">
              <a:lnSpc>
                <a:spcPct val="100000"/>
              </a:lnSpc>
              <a:spcBef>
                <a:spcPts val="52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-5">
                <a:latin typeface="Times New Roman"/>
                <a:cs typeface="Times New Roman"/>
              </a:rPr>
              <a:t>Integration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respect to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y</a:t>
            </a:r>
            <a:r>
              <a:rPr dirty="0" sz="140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297302" y="8744457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 h="0">
                <a:moveTo>
                  <a:pt x="0" y="0"/>
                </a:moveTo>
                <a:lnTo>
                  <a:pt x="10210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897758" y="8744457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516251" y="8590026"/>
            <a:ext cx="12052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17220" algn="l"/>
                <a:tab pos="1118870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885058" y="8468105"/>
            <a:ext cx="115506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042669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928236" y="8744457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1129080" y="8603741"/>
            <a:ext cx="3616325" cy="358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96390" algn="l"/>
                <a:tab pos="1896110" algn="l"/>
                <a:tab pos="2626360" algn="l"/>
                <a:tab pos="2926715" algn="l"/>
              </a:tabLst>
            </a:pPr>
            <a:r>
              <a:rPr dirty="0" sz="1400" spc="725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  </a:t>
            </a:r>
            <a:r>
              <a:rPr dirty="0" sz="1400" spc="484">
                <a:latin typeface="Cambria Math"/>
                <a:cs typeface="Cambria Math"/>
              </a:rPr>
              <a:t> 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baseline="41666" sz="2100" spc="712">
                <a:latin typeface="Cambria Math"/>
                <a:cs typeface="Cambria Math"/>
              </a:rPr>
              <a:t> </a:t>
            </a:r>
            <a:r>
              <a:rPr dirty="0" baseline="41666" sz="2100" spc="-7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  <a:p>
            <a:pPr marL="1169670">
              <a:lnSpc>
                <a:spcPct val="100000"/>
              </a:lnSpc>
              <a:spcBef>
                <a:spcPts val="660"/>
              </a:spcBef>
              <a:tabLst>
                <a:tab pos="1768475" algn="l"/>
                <a:tab pos="279908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29080" y="8893962"/>
            <a:ext cx="2051685" cy="656590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400" spc="-5">
                <a:latin typeface="Times New Roman"/>
                <a:cs typeface="Times New Roman"/>
              </a:rPr>
              <a:t>When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2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733925" y="1737359"/>
            <a:ext cx="2105025" cy="1647825"/>
          </a:xfrm>
          <a:custGeom>
            <a:avLst/>
            <a:gdLst/>
            <a:ahLst/>
            <a:cxnLst/>
            <a:rect l="l" t="t" r="r" b="b"/>
            <a:pathLst>
              <a:path w="2105025" h="1647825">
                <a:moveTo>
                  <a:pt x="0" y="1647825"/>
                </a:moveTo>
                <a:lnTo>
                  <a:pt x="2105025" y="1647825"/>
                </a:lnTo>
                <a:lnTo>
                  <a:pt x="2105025" y="0"/>
                </a:lnTo>
                <a:lnTo>
                  <a:pt x="0" y="0"/>
                </a:lnTo>
                <a:lnTo>
                  <a:pt x="0" y="16478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4885309" y="1769109"/>
            <a:ext cx="1813560" cy="87756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spc="330">
                <a:latin typeface="Cambria Math"/>
                <a:cs typeface="Cambria Math"/>
              </a:rPr>
              <a:t> </a:t>
            </a:r>
            <a:r>
              <a:rPr dirty="0" sz="1200" spc="325">
                <a:latin typeface="Cambria Math"/>
                <a:cs typeface="Cambria Math"/>
              </a:rPr>
              <a:t> </a:t>
            </a:r>
            <a:r>
              <a:rPr dirty="0" sz="1200" spc="345">
                <a:latin typeface="Cambria Math"/>
                <a:cs typeface="Cambria Math"/>
              </a:rPr>
              <a:t> </a:t>
            </a:r>
            <a:r>
              <a:rPr dirty="0" baseline="29411" sz="1275" spc="525">
                <a:latin typeface="Cambria Math"/>
                <a:cs typeface="Cambria Math"/>
              </a:rPr>
              <a:t> </a:t>
            </a:r>
            <a:r>
              <a:rPr dirty="0" sz="1200" spc="370">
                <a:latin typeface="Cambria Math"/>
                <a:cs typeface="Cambria Math"/>
              </a:rPr>
              <a:t> </a:t>
            </a:r>
            <a:r>
              <a:rPr dirty="0" sz="1200" spc="45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 </a:t>
            </a:r>
            <a:r>
              <a:rPr dirty="0" sz="1200" spc="275">
                <a:latin typeface="Cambria Math"/>
                <a:cs typeface="Cambria Math"/>
              </a:rPr>
              <a:t>  </a:t>
            </a:r>
            <a:r>
              <a:rPr dirty="0" sz="1200" spc="295">
                <a:latin typeface="Cambria Math"/>
                <a:cs typeface="Cambria Math"/>
              </a:rPr>
              <a:t> </a:t>
            </a:r>
            <a:r>
              <a:rPr dirty="0" baseline="29411" sz="1275" spc="525">
                <a:latin typeface="Cambria Math"/>
                <a:cs typeface="Cambria Math"/>
              </a:rPr>
              <a:t> </a:t>
            </a:r>
            <a:r>
              <a:rPr dirty="0" sz="1200" spc="370">
                <a:latin typeface="Cambria Math"/>
                <a:cs typeface="Cambria Math"/>
              </a:rPr>
              <a:t> </a:t>
            </a:r>
            <a:r>
              <a:rPr dirty="0" sz="1200" spc="105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 spc="60">
                <a:latin typeface="Cambria Math"/>
                <a:cs typeface="Cambria Math"/>
              </a:rPr>
              <a:t> </a:t>
            </a:r>
            <a:r>
              <a:rPr dirty="0" sz="1200" spc="400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  <a:p>
            <a:pPr algn="ctr" marR="38735">
              <a:lnSpc>
                <a:spcPct val="100000"/>
              </a:lnSpc>
              <a:spcBef>
                <a:spcPts val="1200"/>
              </a:spcBef>
            </a:pPr>
            <a:r>
              <a:rPr dirty="0" sz="1200" spc="330">
                <a:latin typeface="Cambria Math"/>
                <a:cs typeface="Cambria Math"/>
              </a:rPr>
              <a:t> </a:t>
            </a:r>
            <a:r>
              <a:rPr dirty="0" sz="1200" spc="325">
                <a:latin typeface="Cambria Math"/>
                <a:cs typeface="Cambria Math"/>
              </a:rPr>
              <a:t> </a:t>
            </a:r>
            <a:r>
              <a:rPr dirty="0" sz="1200" spc="290">
                <a:latin typeface="Cambria Math"/>
                <a:cs typeface="Cambria Math"/>
              </a:rPr>
              <a:t> </a:t>
            </a:r>
            <a:r>
              <a:rPr dirty="0" sz="1200" spc="395">
                <a:latin typeface="Cambria Math"/>
                <a:cs typeface="Cambria Math"/>
              </a:rPr>
              <a:t> </a:t>
            </a:r>
            <a:r>
              <a:rPr dirty="0" sz="1200" spc="370">
                <a:latin typeface="Cambria Math"/>
                <a:cs typeface="Cambria Math"/>
              </a:rPr>
              <a:t> </a:t>
            </a:r>
            <a:r>
              <a:rPr dirty="0" sz="1200" spc="114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 spc="60">
                <a:latin typeface="Cambria Math"/>
                <a:cs typeface="Cambria Math"/>
              </a:rPr>
              <a:t> </a:t>
            </a:r>
            <a:r>
              <a:rPr dirty="0" sz="1200" spc="330">
                <a:latin typeface="Cambria Math"/>
                <a:cs typeface="Cambria Math"/>
              </a:rPr>
              <a:t> </a:t>
            </a:r>
            <a:r>
              <a:rPr dirty="0" sz="1200" spc="325">
                <a:latin typeface="Cambria Math"/>
                <a:cs typeface="Cambria Math"/>
              </a:rPr>
              <a:t> </a:t>
            </a:r>
            <a:r>
              <a:rPr dirty="0" sz="1200" spc="345">
                <a:latin typeface="Cambria Math"/>
                <a:cs typeface="Cambria Math"/>
              </a:rPr>
              <a:t> </a:t>
            </a:r>
            <a:r>
              <a:rPr dirty="0" baseline="29411" sz="1275" spc="540">
                <a:latin typeface="Cambria Math"/>
                <a:cs typeface="Cambria Math"/>
              </a:rPr>
              <a:t> </a:t>
            </a:r>
            <a:r>
              <a:rPr dirty="0" sz="1200" spc="370">
                <a:latin typeface="Cambria Math"/>
                <a:cs typeface="Cambria Math"/>
              </a:rPr>
              <a:t> </a:t>
            </a:r>
            <a:r>
              <a:rPr dirty="0" sz="1200" spc="30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 </a:t>
            </a:r>
            <a:r>
              <a:rPr dirty="0" sz="1200" spc="275">
                <a:latin typeface="Cambria Math"/>
                <a:cs typeface="Cambria Math"/>
              </a:rPr>
              <a:t>  </a:t>
            </a:r>
            <a:r>
              <a:rPr dirty="0" sz="1200" spc="295">
                <a:latin typeface="Cambria Math"/>
                <a:cs typeface="Cambria Math"/>
              </a:rPr>
              <a:t> </a:t>
            </a:r>
            <a:r>
              <a:rPr dirty="0" baseline="29411" sz="1275" spc="525">
                <a:latin typeface="Cambria Math"/>
                <a:cs typeface="Cambria Math"/>
              </a:rPr>
              <a:t> </a:t>
            </a:r>
            <a:r>
              <a:rPr dirty="0" sz="1200" spc="370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  <a:p>
            <a:pPr algn="ctr" marR="5080">
              <a:lnSpc>
                <a:spcPct val="100000"/>
              </a:lnSpc>
              <a:spcBef>
                <a:spcPts val="1185"/>
              </a:spcBef>
            </a:pPr>
            <a:r>
              <a:rPr dirty="0" sz="1200" spc="330">
                <a:latin typeface="Cambria Math"/>
                <a:cs typeface="Cambria Math"/>
              </a:rPr>
              <a:t> </a:t>
            </a:r>
            <a:r>
              <a:rPr dirty="0" sz="1200" spc="325">
                <a:latin typeface="Cambria Math"/>
                <a:cs typeface="Cambria Math"/>
              </a:rPr>
              <a:t> </a:t>
            </a:r>
            <a:r>
              <a:rPr dirty="0" sz="1200" spc="285">
                <a:latin typeface="Cambria Math"/>
                <a:cs typeface="Cambria Math"/>
              </a:rPr>
              <a:t> </a:t>
            </a:r>
            <a:r>
              <a:rPr dirty="0" sz="1200" spc="395">
                <a:latin typeface="Cambria Math"/>
                <a:cs typeface="Cambria Math"/>
              </a:rPr>
              <a:t> </a:t>
            </a:r>
            <a:r>
              <a:rPr dirty="0" sz="1200" spc="370">
                <a:latin typeface="Cambria Math"/>
                <a:cs typeface="Cambria Math"/>
              </a:rPr>
              <a:t> </a:t>
            </a:r>
            <a:r>
              <a:rPr dirty="0" sz="1200" spc="114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 spc="75">
                <a:latin typeface="Cambria Math"/>
                <a:cs typeface="Cambria Math"/>
              </a:rPr>
              <a:t> </a:t>
            </a:r>
            <a:r>
              <a:rPr dirty="0" sz="1200" spc="330">
                <a:latin typeface="Cambria Math"/>
                <a:cs typeface="Cambria Math"/>
              </a:rPr>
              <a:t> </a:t>
            </a:r>
            <a:r>
              <a:rPr dirty="0" sz="1200" spc="325">
                <a:latin typeface="Cambria Math"/>
                <a:cs typeface="Cambria Math"/>
              </a:rPr>
              <a:t> </a:t>
            </a:r>
            <a:r>
              <a:rPr dirty="0" sz="1200" spc="345">
                <a:latin typeface="Cambria Math"/>
                <a:cs typeface="Cambria Math"/>
              </a:rPr>
              <a:t> </a:t>
            </a:r>
            <a:r>
              <a:rPr dirty="0" baseline="29411" sz="1275" spc="525">
                <a:latin typeface="Cambria Math"/>
                <a:cs typeface="Cambria Math"/>
              </a:rPr>
              <a:t> </a:t>
            </a:r>
            <a:r>
              <a:rPr dirty="0" sz="1200" spc="370">
                <a:latin typeface="Cambria Math"/>
                <a:cs typeface="Cambria Math"/>
              </a:rPr>
              <a:t> </a:t>
            </a:r>
            <a:r>
              <a:rPr dirty="0" sz="1200" spc="30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 </a:t>
            </a:r>
            <a:r>
              <a:rPr dirty="0" sz="1200" spc="400">
                <a:latin typeface="Cambria Math"/>
                <a:cs typeface="Cambria Math"/>
              </a:rPr>
              <a:t> </a:t>
            </a:r>
            <a:r>
              <a:rPr dirty="0" sz="1200" spc="5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 </a:t>
            </a:r>
            <a:r>
              <a:rPr dirty="0" sz="1200" spc="330">
                <a:latin typeface="Cambria Math"/>
                <a:cs typeface="Cambria Math"/>
              </a:rPr>
              <a:t> </a:t>
            </a:r>
            <a:r>
              <a:rPr dirty="0" sz="1200" spc="325">
                <a:latin typeface="Cambria Math"/>
                <a:cs typeface="Cambria Math"/>
              </a:rPr>
              <a:t> </a:t>
            </a:r>
            <a:r>
              <a:rPr dirty="0" sz="1200" spc="345">
                <a:latin typeface="Cambria Math"/>
                <a:cs typeface="Cambria Math"/>
              </a:rPr>
              <a:t> </a:t>
            </a:r>
            <a:r>
              <a:rPr dirty="0" baseline="29411" sz="1275" spc="525">
                <a:latin typeface="Cambria Math"/>
                <a:cs typeface="Cambria Math"/>
              </a:rPr>
              <a:t> </a:t>
            </a:r>
            <a:r>
              <a:rPr dirty="0" sz="1200" spc="370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152390" y="2749041"/>
            <a:ext cx="12858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baseline="-41666" sz="1800" spc="494">
                <a:latin typeface="Cambria Math"/>
                <a:cs typeface="Cambria Math"/>
              </a:rPr>
              <a:t> </a:t>
            </a:r>
            <a:r>
              <a:rPr dirty="0" baseline="-41666" sz="1800" spc="487">
                <a:latin typeface="Cambria Math"/>
                <a:cs typeface="Cambria Math"/>
              </a:rPr>
              <a:t> </a:t>
            </a:r>
            <a:r>
              <a:rPr dirty="0" baseline="-41666" sz="1800" spc="517">
                <a:latin typeface="Cambria Math"/>
                <a:cs typeface="Cambria Math"/>
              </a:rPr>
              <a:t> </a:t>
            </a:r>
            <a:r>
              <a:rPr dirty="0" baseline="-29411" sz="1275" spc="525">
                <a:latin typeface="Cambria Math"/>
                <a:cs typeface="Cambria Math"/>
              </a:rPr>
              <a:t> </a:t>
            </a:r>
            <a:r>
              <a:rPr dirty="0" baseline="-41666" sz="1800" spc="555">
                <a:latin typeface="Cambria Math"/>
                <a:cs typeface="Cambria Math"/>
              </a:rPr>
              <a:t> </a:t>
            </a:r>
            <a:r>
              <a:rPr dirty="0" baseline="-41666" sz="1800" spc="157">
                <a:latin typeface="Cambria Math"/>
                <a:cs typeface="Cambria Math"/>
              </a:rPr>
              <a:t> </a:t>
            </a:r>
            <a:r>
              <a:rPr dirty="0" baseline="-41666" sz="1800" spc="944">
                <a:latin typeface="Cambria Math"/>
                <a:cs typeface="Cambria Math"/>
              </a:rPr>
              <a:t> </a:t>
            </a:r>
            <a:r>
              <a:rPr dirty="0" baseline="-41666" sz="1800">
                <a:latin typeface="Cambria Math"/>
                <a:cs typeface="Cambria Math"/>
              </a:rPr>
              <a:t> </a:t>
            </a:r>
            <a:r>
              <a:rPr dirty="0" baseline="-41666" sz="1800" spc="89">
                <a:latin typeface="Cambria Math"/>
                <a:cs typeface="Cambria Math"/>
              </a:rPr>
              <a:t> </a:t>
            </a:r>
            <a:r>
              <a:rPr dirty="0" sz="1200" spc="330">
                <a:latin typeface="Cambria Math"/>
                <a:cs typeface="Cambria Math"/>
              </a:rPr>
              <a:t> </a:t>
            </a:r>
            <a:r>
              <a:rPr dirty="0" sz="1200" spc="325">
                <a:latin typeface="Cambria Math"/>
                <a:cs typeface="Cambria Math"/>
              </a:rPr>
              <a:t> </a:t>
            </a:r>
            <a:r>
              <a:rPr dirty="0" sz="1200" spc="285">
                <a:latin typeface="Cambria Math"/>
                <a:cs typeface="Cambria Math"/>
              </a:rPr>
              <a:t> </a:t>
            </a:r>
            <a:r>
              <a:rPr dirty="0" sz="1200" spc="395">
                <a:latin typeface="Cambria Math"/>
                <a:cs typeface="Cambria Math"/>
              </a:rPr>
              <a:t> </a:t>
            </a:r>
            <a:r>
              <a:rPr dirty="0" sz="1200" spc="370">
                <a:latin typeface="Cambria Math"/>
                <a:cs typeface="Cambria Math"/>
              </a:rPr>
              <a:t> </a:t>
            </a:r>
            <a:r>
              <a:rPr dirty="0" sz="1200" spc="55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 </a:t>
            </a:r>
            <a:r>
              <a:rPr dirty="0" sz="1200" spc="400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053073" y="2966973"/>
            <a:ext cx="971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 spc="400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766561" y="2986531"/>
            <a:ext cx="658495" cy="0"/>
          </a:xfrm>
          <a:custGeom>
            <a:avLst/>
            <a:gdLst/>
            <a:ahLst/>
            <a:cxnLst/>
            <a:rect l="l" t="t" r="r" b="b"/>
            <a:pathLst>
              <a:path w="658495" h="0">
                <a:moveTo>
                  <a:pt x="0" y="0"/>
                </a:moveTo>
                <a:lnTo>
                  <a:pt x="658367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3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3424" y="539596"/>
            <a:ext cx="212725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" marR="5080" indent="-247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Partial  Differential</a:t>
            </a:r>
            <a:r>
              <a:rPr dirty="0" sz="1400" spc="-3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Equation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03854" y="1551685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 h="0">
                <a:moveTo>
                  <a:pt x="0" y="0"/>
                </a:moveTo>
                <a:lnTo>
                  <a:pt x="10210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505834" y="1551685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493134" y="1275333"/>
            <a:ext cx="115316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04140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534789" y="1551685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29080" y="1410969"/>
            <a:ext cx="4050029" cy="358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02815" algn="l"/>
                <a:tab pos="2504440" algn="l"/>
                <a:tab pos="3233420" algn="l"/>
                <a:tab pos="3533140" algn="l"/>
              </a:tabLst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  </a:t>
            </a:r>
            <a:r>
              <a:rPr dirty="0" sz="1400" spc="484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baseline="41666" sz="2100" spc="712">
                <a:latin typeface="Cambria Math"/>
                <a:cs typeface="Cambria Math"/>
              </a:rPr>
              <a:t> </a:t>
            </a:r>
            <a:r>
              <a:rPr dirty="0" baseline="41666" sz="2100" spc="-7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776095">
              <a:lnSpc>
                <a:spcPct val="100000"/>
              </a:lnSpc>
              <a:spcBef>
                <a:spcPts val="660"/>
              </a:spcBef>
              <a:tabLst>
                <a:tab pos="2376170" algn="l"/>
                <a:tab pos="3405504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22802" y="1397253"/>
            <a:ext cx="21450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19125" algn="l"/>
                <a:tab pos="1118870" algn="l"/>
                <a:tab pos="2056764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1710283"/>
            <a:ext cx="5306060" cy="371411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805"/>
              </a:spcBef>
              <a:buFont typeface="Wingdings"/>
              <a:buChar char=""/>
              <a:tabLst>
                <a:tab pos="469900" algn="l"/>
              </a:tabLst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 of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one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Dimensional Heat</a:t>
            </a:r>
            <a:r>
              <a:rPr dirty="0" u="heavy" sz="1400" spc="2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Equation</a:t>
            </a:r>
            <a:endParaRPr sz="1400">
              <a:latin typeface="Times New Roman"/>
              <a:cs typeface="Times New Roman"/>
            </a:endParaRPr>
          </a:p>
          <a:p>
            <a:pPr marL="12700" indent="220345">
              <a:lnSpc>
                <a:spcPct val="100000"/>
              </a:lnSpc>
              <a:spcBef>
                <a:spcPts val="710"/>
              </a:spcBef>
              <a:tabLst>
                <a:tab pos="5036185" algn="l"/>
              </a:tabLst>
            </a:pPr>
            <a:r>
              <a:rPr dirty="0" sz="1400">
                <a:latin typeface="Times New Roman"/>
                <a:cs typeface="Times New Roman"/>
              </a:rPr>
              <a:t>Con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er</a:t>
            </a:r>
            <a:r>
              <a:rPr dirty="0" sz="1400">
                <a:latin typeface="Times New Roman"/>
                <a:cs typeface="Times New Roman"/>
              </a:rPr>
              <a:t>  </a:t>
            </a:r>
            <a:r>
              <a:rPr dirty="0" sz="1400" spc="-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  </a:t>
            </a:r>
            <a:r>
              <a:rPr dirty="0" sz="1400" spc="-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hi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  </a:t>
            </a:r>
            <a:r>
              <a:rPr dirty="0" sz="1400" spc="-1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  </a:t>
            </a:r>
            <a:r>
              <a:rPr dirty="0" sz="1400" spc="-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>
                <a:latin typeface="Times New Roman"/>
                <a:cs typeface="Times New Roman"/>
              </a:rPr>
              <a:t>  </a:t>
            </a:r>
            <a:r>
              <a:rPr dirty="0" sz="1400" spc="-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 spc="-10">
                <a:latin typeface="Times New Roman"/>
                <a:cs typeface="Times New Roman"/>
              </a:rPr>
              <a:t>gt</a:t>
            </a:r>
            <a:r>
              <a:rPr dirty="0" sz="1400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  </a:t>
            </a:r>
            <a:r>
              <a:rPr dirty="0" sz="1400" spc="-15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>
                <a:latin typeface="Times New Roman"/>
                <a:cs typeface="Times New Roman"/>
              </a:rPr>
              <a:t>  </a:t>
            </a:r>
            <a:r>
              <a:rPr dirty="0" sz="1400" spc="-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>
                <a:latin typeface="Times New Roman"/>
                <a:cs typeface="Times New Roman"/>
              </a:rPr>
              <a:t>  </a:t>
            </a:r>
            <a:r>
              <a:rPr dirty="0" sz="1400" spc="-16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ni</a:t>
            </a:r>
            <a:r>
              <a:rPr dirty="0" sz="1400" spc="-15">
                <a:latin typeface="Times New Roman"/>
                <a:cs typeface="Times New Roman"/>
              </a:rPr>
              <a:t>f</a:t>
            </a:r>
            <a:r>
              <a:rPr dirty="0" sz="1400">
                <a:latin typeface="Times New Roman"/>
                <a:cs typeface="Times New Roman"/>
              </a:rPr>
              <a:t>orm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cr</a:t>
            </a:r>
            <a:r>
              <a:rPr dirty="0" sz="1400" spc="-5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45">
                <a:latin typeface="Times New Roman"/>
                <a:cs typeface="Times New Roman"/>
              </a:rPr>
              <a:t>s</a:t>
            </a:r>
            <a:r>
              <a:rPr dirty="0" sz="1400" spc="-15">
                <a:latin typeface="Times New Roman"/>
                <a:cs typeface="Times New Roman"/>
              </a:rPr>
              <a:t>-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ct</a:t>
            </a:r>
            <a:r>
              <a:rPr dirty="0" sz="1400" spc="-10">
                <a:latin typeface="Times New Roman"/>
                <a:cs typeface="Times New Roman"/>
              </a:rPr>
              <a:t>io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8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constructed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homogeneous material </a:t>
            </a:r>
            <a:r>
              <a:rPr dirty="0" sz="1400">
                <a:latin typeface="Times New Roman"/>
                <a:cs typeface="Times New Roman"/>
              </a:rPr>
              <a:t>l. </a:t>
            </a:r>
            <a:r>
              <a:rPr dirty="0" sz="1400" spc="-5">
                <a:latin typeface="Times New Roman"/>
                <a:cs typeface="Times New Roman"/>
              </a:rPr>
              <a:t>Suppose that the side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bar </a:t>
            </a:r>
            <a:r>
              <a:rPr dirty="0" sz="1400" spc="-5">
                <a:latin typeface="Times New Roman"/>
                <a:cs typeface="Times New Roman"/>
              </a:rPr>
              <a:t>is  perfectly insulated </a:t>
            </a:r>
            <a:r>
              <a:rPr dirty="0" sz="1400">
                <a:latin typeface="Times New Roman"/>
                <a:cs typeface="Times New Roman"/>
              </a:rPr>
              <a:t>so no </a:t>
            </a:r>
            <a:r>
              <a:rPr dirty="0" sz="1400" spc="-5">
                <a:latin typeface="Times New Roman"/>
                <a:cs typeface="Times New Roman"/>
              </a:rPr>
              <a:t>heat transfer could occur through it (heat </a:t>
            </a:r>
            <a:r>
              <a:rPr dirty="0" sz="1400" spc="-10">
                <a:latin typeface="Times New Roman"/>
                <a:cs typeface="Times New Roman"/>
              </a:rPr>
              <a:t>could  </a:t>
            </a:r>
            <a:r>
              <a:rPr dirty="0" sz="1400" spc="-5">
                <a:latin typeface="Times New Roman"/>
                <a:cs typeface="Times New Roman"/>
              </a:rPr>
              <a:t>possibly still move into or out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bar through the two ends of the bar).  Thus, the movement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heat inside the bar could occur only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25">
                <a:latin typeface="Times New Roman"/>
                <a:cs typeface="Times New Roman"/>
              </a:rPr>
              <a:t>x-  </a:t>
            </a:r>
            <a:r>
              <a:rPr dirty="0" sz="1400" spc="-5">
                <a:latin typeface="Times New Roman"/>
                <a:cs typeface="Times New Roman"/>
              </a:rPr>
              <a:t>direction. Then, the amount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heat content </a:t>
            </a:r>
            <a:r>
              <a:rPr dirty="0" sz="1400">
                <a:latin typeface="Times New Roman"/>
                <a:cs typeface="Times New Roman"/>
              </a:rPr>
              <a:t>at any </a:t>
            </a:r>
            <a:r>
              <a:rPr dirty="0" sz="1400" spc="-5">
                <a:latin typeface="Times New Roman"/>
                <a:cs typeface="Times New Roman"/>
              </a:rPr>
              <a:t>place inside the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bar:</a:t>
            </a:r>
            <a:endParaRPr sz="1400">
              <a:latin typeface="Times New Roman"/>
              <a:cs typeface="Times New Roman"/>
            </a:endParaRPr>
          </a:p>
          <a:p>
            <a:pPr algn="just" marL="12700" marR="6985">
              <a:lnSpc>
                <a:spcPct val="143600"/>
              </a:lnSpc>
            </a:pPr>
            <a:r>
              <a:rPr dirty="0" sz="1400">
                <a:latin typeface="Times New Roman"/>
                <a:cs typeface="Times New Roman"/>
              </a:rPr>
              <a:t>[</a:t>
            </a:r>
            <a:r>
              <a:rPr dirty="0" sz="1400" i="1">
                <a:latin typeface="Times New Roman"/>
                <a:cs typeface="Times New Roman"/>
              </a:rPr>
              <a:t>0 &lt; x &lt; </a:t>
            </a:r>
            <a:r>
              <a:rPr dirty="0" sz="1400" spc="-5" i="1">
                <a:latin typeface="Times New Roman"/>
                <a:cs typeface="Times New Roman"/>
              </a:rPr>
              <a:t>L</a:t>
            </a:r>
            <a:r>
              <a:rPr dirty="0" sz="1400" spc="-5">
                <a:latin typeface="Times New Roman"/>
                <a:cs typeface="Times New Roman"/>
              </a:rPr>
              <a:t>], </a:t>
            </a:r>
            <a:r>
              <a:rPr dirty="0" sz="1400">
                <a:latin typeface="Times New Roman"/>
                <a:cs typeface="Times New Roman"/>
              </a:rPr>
              <a:t>and at </a:t>
            </a:r>
            <a:r>
              <a:rPr dirty="0" sz="1400" spc="-10">
                <a:latin typeface="Times New Roman"/>
                <a:cs typeface="Times New Roman"/>
              </a:rPr>
              <a:t>any </a:t>
            </a:r>
            <a:r>
              <a:rPr dirty="0" sz="1400" spc="-5">
                <a:latin typeface="Times New Roman"/>
                <a:cs typeface="Times New Roman"/>
              </a:rPr>
              <a:t>time </a:t>
            </a:r>
            <a:r>
              <a:rPr dirty="0" sz="1400" i="1">
                <a:latin typeface="Times New Roman"/>
                <a:cs typeface="Times New Roman"/>
              </a:rPr>
              <a:t>t &gt; 0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is given </a:t>
            </a:r>
            <a:r>
              <a:rPr dirty="0" sz="1400">
                <a:latin typeface="Times New Roman"/>
                <a:cs typeface="Times New Roman"/>
              </a:rPr>
              <a:t>by the </a:t>
            </a:r>
            <a:r>
              <a:rPr dirty="0" sz="1400" spc="-5">
                <a:latin typeface="Times New Roman"/>
                <a:cs typeface="Times New Roman"/>
              </a:rPr>
              <a:t>temperature distribution  function </a:t>
            </a:r>
            <a:r>
              <a:rPr dirty="0" sz="1400" i="1">
                <a:latin typeface="Times New Roman"/>
                <a:cs typeface="Times New Roman"/>
              </a:rPr>
              <a:t>u(x, t).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satisfies the homogeneous one-dimensional </a:t>
            </a:r>
            <a:r>
              <a:rPr dirty="0" sz="1400" spc="-10">
                <a:latin typeface="Times New Roman"/>
                <a:cs typeface="Times New Roman"/>
              </a:rPr>
              <a:t>heat  </a:t>
            </a:r>
            <a:r>
              <a:rPr dirty="0" sz="1400" spc="-5">
                <a:latin typeface="Times New Roman"/>
                <a:cs typeface="Times New Roman"/>
              </a:rPr>
              <a:t>conduction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equation: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95"/>
              </a:spcBef>
            </a:pPr>
            <a:r>
              <a:rPr dirty="0" sz="1400" spc="60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</a:t>
            </a:r>
            <a:r>
              <a:rPr dirty="0" baseline="-16666" sz="1500" spc="54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-16666" sz="1500" spc="3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  </a:t>
            </a:r>
            <a:r>
              <a:rPr dirty="0" baseline="-16666" sz="1500" spc="-3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(3)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790"/>
              </a:spcBef>
            </a:pPr>
            <a:r>
              <a:rPr dirty="0" sz="1400" spc="-5">
                <a:latin typeface="Times New Roman"/>
                <a:cs typeface="Times New Roman"/>
              </a:rPr>
              <a:t>Where the constant coefficient</a:t>
            </a:r>
            <a:r>
              <a:rPr dirty="0" sz="1400" spc="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thermo </a:t>
            </a:r>
            <a:r>
              <a:rPr dirty="0" sz="1400" spc="-5">
                <a:latin typeface="Times New Roman"/>
                <a:cs typeface="Times New Roman"/>
              </a:rPr>
              <a:t>diffusivity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5">
                <a:latin typeface="Times New Roman"/>
                <a:cs typeface="Times New Roman"/>
              </a:rPr>
              <a:t>bar,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021202" y="5686678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29080" y="5545962"/>
            <a:ext cx="53047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which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given </a:t>
            </a:r>
            <a:r>
              <a:rPr dirty="0" sz="1400">
                <a:latin typeface="Times New Roman"/>
                <a:cs typeface="Times New Roman"/>
              </a:rPr>
              <a:t>by (</a:t>
            </a:r>
            <a:r>
              <a:rPr dirty="0" baseline="33730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). (k = </a:t>
            </a:r>
            <a:r>
              <a:rPr dirty="0" sz="1400" spc="-5">
                <a:latin typeface="Times New Roman"/>
                <a:cs typeface="Times New Roman"/>
              </a:rPr>
              <a:t>thermal conductivity,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density,</a:t>
            </a:r>
            <a:r>
              <a:rPr dirty="0" sz="1400" spc="-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9080" y="5623295"/>
            <a:ext cx="5304790" cy="3937635"/>
          </a:xfrm>
          <a:prstGeom prst="rect">
            <a:avLst/>
          </a:prstGeom>
        </p:spPr>
        <p:txBody>
          <a:bodyPr wrap="square" lIns="0" tIns="76200" rIns="0" bIns="0" rtlCol="0" vert="horz">
            <a:spAutoFit/>
          </a:bodyPr>
          <a:lstStyle/>
          <a:p>
            <a:pPr marL="1891664">
              <a:lnSpc>
                <a:spcPct val="100000"/>
              </a:lnSpc>
              <a:spcBef>
                <a:spcPts val="600"/>
              </a:spcBef>
            </a:pPr>
            <a:r>
              <a:rPr dirty="0" sz="1000" spc="33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 i="1">
                <a:latin typeface="Times New Roman"/>
                <a:cs typeface="Times New Roman"/>
              </a:rPr>
              <a:t>s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specific heat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material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bar.)</a:t>
            </a:r>
            <a:endParaRPr sz="1400">
              <a:latin typeface="Times New Roman"/>
              <a:cs typeface="Times New Roman"/>
            </a:endParaRPr>
          </a:p>
          <a:p>
            <a:pPr marL="240665" marR="460375" indent="-22860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To solve this </a:t>
            </a:r>
            <a:r>
              <a:rPr dirty="0" sz="1400" spc="-10">
                <a:latin typeface="Times New Roman"/>
                <a:cs typeface="Times New Roman"/>
              </a:rPr>
              <a:t>equation </a:t>
            </a:r>
            <a:r>
              <a:rPr dirty="0" sz="1400" spc="-5">
                <a:latin typeface="Times New Roman"/>
                <a:cs typeface="Times New Roman"/>
              </a:rPr>
              <a:t>the following conditions </a:t>
            </a:r>
            <a:r>
              <a:rPr dirty="0" sz="1400" spc="-10">
                <a:latin typeface="Times New Roman"/>
                <a:cs typeface="Times New Roman"/>
              </a:rPr>
              <a:t>must </a:t>
            </a:r>
            <a:r>
              <a:rPr dirty="0" sz="1400" spc="-5">
                <a:latin typeface="Times New Roman"/>
                <a:cs typeface="Times New Roman"/>
              </a:rPr>
              <a:t>be considered:  </a:t>
            </a: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5">
                <a:latin typeface="Times New Roman"/>
                <a:cs typeface="Times New Roman"/>
              </a:rPr>
              <a:t>Boundary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&amp;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745"/>
              </a:spcBef>
            </a:pP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 spc="-5">
                <a:latin typeface="Times New Roman"/>
                <a:cs typeface="Times New Roman"/>
              </a:rPr>
              <a:t>Initial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marR="5080" indent="220345">
              <a:lnSpc>
                <a:spcPts val="2410"/>
              </a:lnSpc>
              <a:spcBef>
                <a:spcPts val="190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major </a:t>
            </a:r>
            <a:r>
              <a:rPr dirty="0" sz="1400" spc="-5">
                <a:latin typeface="Times New Roman"/>
                <a:cs typeface="Times New Roman"/>
              </a:rPr>
              <a:t>difference </a:t>
            </a:r>
            <a:r>
              <a:rPr dirty="0" sz="1400">
                <a:latin typeface="Times New Roman"/>
                <a:cs typeface="Times New Roman"/>
              </a:rPr>
              <a:t>now </a:t>
            </a:r>
            <a:r>
              <a:rPr dirty="0" sz="1400" spc="-5">
                <a:latin typeface="Times New Roman"/>
                <a:cs typeface="Times New Roman"/>
              </a:rPr>
              <a:t>is that the general solution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dependent not  only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the equation, but also on the boundary conditions, while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 marR="1386205">
              <a:lnSpc>
                <a:spcPts val="2420"/>
              </a:lnSpc>
            </a:pPr>
            <a:r>
              <a:rPr dirty="0" sz="1400" spc="-5">
                <a:latin typeface="Times New Roman"/>
                <a:cs typeface="Times New Roman"/>
              </a:rPr>
              <a:t>particular solution </a:t>
            </a:r>
            <a:r>
              <a:rPr dirty="0" sz="1400" spc="-10">
                <a:latin typeface="Times New Roman"/>
                <a:cs typeface="Times New Roman"/>
              </a:rPr>
              <a:t>depends </a:t>
            </a:r>
            <a:r>
              <a:rPr dirty="0" sz="1400" spc="-5">
                <a:latin typeface="Times New Roman"/>
                <a:cs typeface="Times New Roman"/>
              </a:rPr>
              <a:t>on the initial condition too.  Let the 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this equation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9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5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 spc="-5">
                <a:latin typeface="Times New Roman"/>
                <a:cs typeface="Times New Roman"/>
              </a:rPr>
              <a:t>Then: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3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3424" y="539596"/>
            <a:ext cx="212725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" marR="5080" indent="-247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Partial  Differential</a:t>
            </a:r>
            <a:r>
              <a:rPr dirty="0" sz="1400" spc="-3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Equation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86580" y="1360677"/>
            <a:ext cx="240665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baseline="11904" sz="2100" spc="735">
                <a:latin typeface="Cambria Math"/>
                <a:cs typeface="Cambria Math"/>
              </a:rPr>
              <a:t> </a:t>
            </a:r>
            <a:r>
              <a:rPr dirty="0" sz="1000" spc="22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324101"/>
            <a:ext cx="44710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82290" algn="l"/>
              </a:tabLst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-16666" sz="1500" spc="54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       </a:t>
            </a:r>
            <a:r>
              <a:rPr dirty="0" baseline="-11904" sz="2100">
                <a:latin typeface="Cambria Math"/>
                <a:cs typeface="Cambria Math"/>
              </a:rPr>
              <a:t>     </a:t>
            </a:r>
            <a:r>
              <a:rPr dirty="0" sz="1400">
                <a:latin typeface="Cambria Math"/>
                <a:cs typeface="Cambria Math"/>
              </a:rPr>
              <a:t>    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       </a:t>
            </a:r>
            <a:r>
              <a:rPr dirty="0" baseline="-11904" sz="2100">
                <a:latin typeface="Cambria Math"/>
                <a:cs typeface="Cambria Math"/>
              </a:rPr>
              <a:t>        </a:t>
            </a:r>
            <a:r>
              <a:rPr dirty="0" sz="1400">
                <a:latin typeface="Cambria Math"/>
                <a:cs typeface="Cambria Math"/>
              </a:rPr>
              <a:t>     </a:t>
            </a:r>
            <a:r>
              <a:rPr dirty="0" sz="1400" spc="200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sz="1400" spc="-130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endParaRPr baseline="9920" sz="21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1509115"/>
            <a:ext cx="3452495" cy="693420"/>
          </a:xfrm>
          <a:prstGeom prst="rect">
            <a:avLst/>
          </a:prstGeom>
        </p:spPr>
        <p:txBody>
          <a:bodyPr wrap="square" lIns="0" tIns="132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45"/>
              </a:spcBef>
            </a:pPr>
            <a:r>
              <a:rPr dirty="0" sz="1400" spc="-5">
                <a:latin typeface="Times New Roman"/>
                <a:cs typeface="Times New Roman"/>
              </a:rPr>
              <a:t>This means </a:t>
            </a:r>
            <a:r>
              <a:rPr dirty="0" sz="1400">
                <a:latin typeface="Times New Roman"/>
                <a:cs typeface="Times New Roman"/>
              </a:rPr>
              <a:t>that </a:t>
            </a:r>
            <a:r>
              <a:rPr dirty="0" sz="1400" spc="-5">
                <a:latin typeface="Times New Roman"/>
                <a:cs typeface="Times New Roman"/>
              </a:rPr>
              <a:t>equation three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written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dirty="0" sz="1400" spc="60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dividing on </a:t>
            </a:r>
            <a:r>
              <a:rPr dirty="0" sz="1400" spc="-10">
                <a:latin typeface="Times New Roman"/>
                <a:cs typeface="Times New Roman"/>
              </a:rPr>
              <a:t>(</a:t>
            </a:r>
            <a:r>
              <a:rPr dirty="0" baseline="19841" sz="21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29994" y="245846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 h="0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17472" y="2317749"/>
            <a:ext cx="17240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(4)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2348514"/>
            <a:ext cx="2212340" cy="567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600710">
              <a:lnSpc>
                <a:spcPct val="100000"/>
              </a:lnSpc>
            </a:pPr>
            <a:r>
              <a:rPr dirty="0" baseline="-16666" sz="1500" spc="70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dirty="0" sz="1400" spc="-5">
                <a:latin typeface="Times New Roman"/>
                <a:cs typeface="Times New Roman"/>
              </a:rPr>
              <a:t>Equation (4)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written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2914548"/>
            <a:ext cx="139065" cy="571500"/>
          </a:xfrm>
          <a:prstGeom prst="rect">
            <a:avLst/>
          </a:prstGeom>
        </p:spPr>
        <p:txBody>
          <a:bodyPr wrap="square" lIns="0" tIns="869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baseline="-8547" sz="19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̿</a:t>
            </a:r>
            <a:endParaRPr sz="13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300" spc="60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141780" y="3260089"/>
            <a:ext cx="117475" cy="0"/>
          </a:xfrm>
          <a:custGeom>
            <a:avLst/>
            <a:gdLst/>
            <a:ahLst/>
            <a:cxnLst/>
            <a:rect l="l" t="t" r="r" b="b"/>
            <a:pathLst>
              <a:path w="117475" h="0">
                <a:moveTo>
                  <a:pt x="0" y="0"/>
                </a:moveTo>
                <a:lnTo>
                  <a:pt x="117347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360677" y="3084321"/>
            <a:ext cx="19621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944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606550" y="3260089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4" h="0">
                <a:moveTo>
                  <a:pt x="0" y="0"/>
                </a:moveTo>
                <a:lnTo>
                  <a:pt x="201168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645666" y="3014217"/>
            <a:ext cx="30543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59">
                <a:latin typeface="Cambria Math"/>
                <a:cs typeface="Cambria Math"/>
              </a:rPr>
              <a:t> </a:t>
            </a:r>
            <a:r>
              <a:rPr dirty="0" sz="1300" spc="459">
                <a:latin typeface="Cambria Math"/>
                <a:cs typeface="Cambria Math"/>
              </a:rPr>
              <a:t>  </a:t>
            </a:r>
            <a:r>
              <a:rPr dirty="0" sz="1300" spc="-135">
                <a:latin typeface="Cambria Math"/>
                <a:cs typeface="Cambria Math"/>
              </a:rPr>
              <a:t> </a:t>
            </a:r>
            <a:r>
              <a:rPr dirty="0" sz="1300" spc="-125">
                <a:latin typeface="Cambria Math"/>
                <a:cs typeface="Cambria Math"/>
              </a:rPr>
              <a:t> </a:t>
            </a:r>
            <a:r>
              <a:rPr dirty="0" baseline="8547" sz="1950">
                <a:latin typeface="Cambria Math"/>
                <a:cs typeface="Cambria Math"/>
              </a:rPr>
              <a:t>̅</a:t>
            </a:r>
            <a:endParaRPr baseline="8547" sz="195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93850" y="3262629"/>
            <a:ext cx="366395" cy="223520"/>
          </a:xfrm>
          <a:prstGeom prst="rect">
            <a:avLst/>
          </a:prstGeom>
        </p:spPr>
        <p:txBody>
          <a:bodyPr wrap="square" lIns="0" tIns="1771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dirty="0" sz="1300" spc="610">
                <a:latin typeface="Cambria Math"/>
                <a:cs typeface="Cambria Math"/>
              </a:rPr>
              <a:t> </a:t>
            </a:r>
            <a:r>
              <a:rPr dirty="0" baseline="21164" sz="1575" spc="592">
                <a:latin typeface="Cambria Math"/>
                <a:cs typeface="Cambria Math"/>
              </a:rPr>
              <a:t> </a:t>
            </a:r>
            <a:r>
              <a:rPr dirty="0" baseline="21164" sz="1575">
                <a:latin typeface="Cambria Math"/>
                <a:cs typeface="Cambria Math"/>
              </a:rPr>
              <a:t> </a:t>
            </a:r>
            <a:r>
              <a:rPr dirty="0" baseline="21164" sz="1575" spc="-165">
                <a:latin typeface="Cambria Math"/>
                <a:cs typeface="Cambria Math"/>
              </a:rPr>
              <a:t> </a:t>
            </a:r>
            <a:r>
              <a:rPr dirty="0" sz="1300" spc="50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845817" y="326008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80" h="0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29080" y="3447527"/>
            <a:ext cx="5305425" cy="1828164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algn="just" marL="12700" marR="5080" indent="220345">
              <a:lnSpc>
                <a:spcPct val="143200"/>
              </a:lnSpc>
              <a:spcBef>
                <a:spcPts val="140"/>
              </a:spcBef>
            </a:pPr>
            <a:r>
              <a:rPr dirty="0" sz="1400" spc="-5">
                <a:latin typeface="Times New Roman"/>
                <a:cs typeface="Times New Roman"/>
              </a:rPr>
              <a:t>The critical </a:t>
            </a:r>
            <a:r>
              <a:rPr dirty="0" sz="1400">
                <a:latin typeface="Times New Roman"/>
                <a:cs typeface="Times New Roman"/>
              </a:rPr>
              <a:t>idea </a:t>
            </a:r>
            <a:r>
              <a:rPr dirty="0" sz="1400" spc="-5">
                <a:latin typeface="Times New Roman"/>
                <a:cs typeface="Times New Roman"/>
              </a:rPr>
              <a:t>here is that, because the independent variables and </a:t>
            </a:r>
            <a:r>
              <a:rPr dirty="0" sz="1450" spc="-20" i="1">
                <a:latin typeface="Cambria Math"/>
                <a:cs typeface="Cambria Math"/>
              </a:rPr>
              <a:t>t 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vary independently,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order for the above equation to hold for </a:t>
            </a:r>
            <a:r>
              <a:rPr dirty="0" sz="1400" spc="-10">
                <a:latin typeface="Times New Roman"/>
                <a:cs typeface="Times New Roman"/>
              </a:rPr>
              <a:t>all  </a:t>
            </a:r>
            <a:r>
              <a:rPr dirty="0" sz="1400" spc="-5">
                <a:latin typeface="Times New Roman"/>
                <a:cs typeface="Times New Roman"/>
              </a:rPr>
              <a:t>values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400" spc="-5" i="1">
                <a:latin typeface="Times New Roman"/>
                <a:cs typeface="Times New Roman"/>
              </a:rPr>
              <a:t>x</a:t>
            </a:r>
            <a:r>
              <a:rPr dirty="0" sz="1400" spc="-5">
                <a:latin typeface="Times New Roman"/>
                <a:cs typeface="Times New Roman"/>
              </a:rPr>
              <a:t>) and (</a:t>
            </a:r>
            <a:r>
              <a:rPr dirty="0" sz="1400" spc="-5" i="1">
                <a:latin typeface="Times New Roman"/>
                <a:cs typeface="Times New Roman"/>
              </a:rPr>
              <a:t>t</a:t>
            </a:r>
            <a:r>
              <a:rPr dirty="0" sz="1400" spc="-5">
                <a:latin typeface="Times New Roman"/>
                <a:cs typeface="Times New Roman"/>
              </a:rPr>
              <a:t>), the expressions on both sides of the equation must 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equal to the </a:t>
            </a:r>
            <a:r>
              <a:rPr dirty="0" sz="1400" spc="-10">
                <a:latin typeface="Times New Roman"/>
                <a:cs typeface="Times New Roman"/>
              </a:rPr>
              <a:t>same </a:t>
            </a:r>
            <a:r>
              <a:rPr dirty="0" sz="1400" spc="-5">
                <a:latin typeface="Times New Roman"/>
                <a:cs typeface="Times New Roman"/>
              </a:rPr>
              <a:t>constant. </a:t>
            </a:r>
            <a:r>
              <a:rPr dirty="0" sz="1400" spc="-10">
                <a:latin typeface="Times New Roman"/>
                <a:cs typeface="Times New Roman"/>
              </a:rPr>
              <a:t>Let </a:t>
            </a:r>
            <a:r>
              <a:rPr dirty="0" sz="1400">
                <a:latin typeface="Times New Roman"/>
                <a:cs typeface="Times New Roman"/>
              </a:rPr>
              <a:t>us </a:t>
            </a:r>
            <a:r>
              <a:rPr dirty="0" sz="1400" spc="-5">
                <a:latin typeface="Times New Roman"/>
                <a:cs typeface="Times New Roman"/>
              </a:rPr>
              <a:t>call the constant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k</a:t>
            </a:r>
            <a:r>
              <a:rPr dirty="0" sz="1400">
                <a:latin typeface="Times New Roman"/>
                <a:cs typeface="Times New Roman"/>
              </a:rPr>
              <a:t>). </a:t>
            </a:r>
            <a:r>
              <a:rPr dirty="0" sz="1400" spc="-10">
                <a:latin typeface="Times New Roman"/>
                <a:cs typeface="Times New Roman"/>
              </a:rPr>
              <a:t>It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the  constant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separation.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Thus:</a:t>
            </a:r>
            <a:endParaRPr sz="1400">
              <a:latin typeface="Times New Roman"/>
              <a:cs typeface="Times New Roman"/>
            </a:endParaRPr>
          </a:p>
          <a:p>
            <a:pPr marL="100965">
              <a:lnSpc>
                <a:spcPct val="100000"/>
              </a:lnSpc>
              <a:spcBef>
                <a:spcPts val="810"/>
              </a:spcBef>
            </a:pPr>
            <a:r>
              <a:rPr dirty="0" baseline="-8333" sz="1500" spc="-7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̿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230172" y="5311775"/>
            <a:ext cx="90170" cy="0"/>
          </a:xfrm>
          <a:custGeom>
            <a:avLst/>
            <a:gdLst/>
            <a:ahLst/>
            <a:cxnLst/>
            <a:rect l="l" t="t" r="r" b="b"/>
            <a:pathLst>
              <a:path w="90169" h="0">
                <a:moveTo>
                  <a:pt x="0" y="0"/>
                </a:moveTo>
                <a:lnTo>
                  <a:pt x="899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91310" y="531177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 h="0">
                <a:moveTo>
                  <a:pt x="0" y="0"/>
                </a:moveTo>
                <a:lnTo>
                  <a:pt x="15392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217472" y="5312790"/>
            <a:ext cx="64897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73380" algn="l"/>
              </a:tabLst>
            </a:pPr>
            <a:r>
              <a:rPr dirty="0" sz="1000" spc="465">
                <a:latin typeface="Cambria Math"/>
                <a:cs typeface="Cambria Math"/>
              </a:rPr>
              <a:t> </a:t>
            </a:r>
            <a:r>
              <a:rPr dirty="0" sz="1000" spc="465">
                <a:latin typeface="Cambria Math"/>
                <a:cs typeface="Cambria Math"/>
              </a:rPr>
              <a:t>	</a:t>
            </a:r>
            <a:r>
              <a:rPr dirty="0" sz="1000" spc="470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r>
              <a:rPr dirty="0" baseline="20833" sz="1200">
                <a:latin typeface="Cambria Math"/>
                <a:cs typeface="Cambria Math"/>
              </a:rPr>
              <a:t> </a:t>
            </a:r>
            <a:r>
              <a:rPr dirty="0" baseline="20833" sz="1200" spc="-112">
                <a:latin typeface="Cambria Math"/>
                <a:cs typeface="Cambria Math"/>
              </a:rPr>
              <a:t> </a:t>
            </a:r>
            <a:r>
              <a:rPr dirty="0" sz="1000" spc="3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775714" y="5305678"/>
            <a:ext cx="82550" cy="12700"/>
          </a:xfrm>
          <a:custGeom>
            <a:avLst/>
            <a:gdLst/>
            <a:ahLst/>
            <a:cxnLst/>
            <a:rect l="l" t="t" r="r" b="b"/>
            <a:pathLst>
              <a:path w="82550" h="12700">
                <a:moveTo>
                  <a:pt x="0" y="12191"/>
                </a:moveTo>
                <a:lnTo>
                  <a:pt x="82295" y="12191"/>
                </a:lnTo>
                <a:lnTo>
                  <a:pt x="82295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397253" y="5171058"/>
            <a:ext cx="802005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 </a:t>
            </a:r>
            <a:r>
              <a:rPr dirty="0" baseline="47222" sz="1500" spc="-150">
                <a:latin typeface="Cambria Math"/>
                <a:cs typeface="Cambria Math"/>
              </a:rPr>
              <a:t> </a:t>
            </a:r>
            <a:r>
              <a:rPr dirty="0" baseline="47222" sz="1500" spc="-135">
                <a:latin typeface="Cambria Math"/>
                <a:cs typeface="Cambria Math"/>
              </a:rPr>
              <a:t> </a:t>
            </a:r>
            <a:r>
              <a:rPr dirty="0" baseline="55555" sz="1500">
                <a:latin typeface="Cambria Math"/>
                <a:cs typeface="Cambria Math"/>
              </a:rPr>
              <a:t>̅ </a:t>
            </a:r>
            <a:r>
              <a:rPr dirty="0" baseline="55555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141780" y="6138036"/>
            <a:ext cx="119380" cy="0"/>
          </a:xfrm>
          <a:custGeom>
            <a:avLst/>
            <a:gdLst/>
            <a:ahLst/>
            <a:cxnLst/>
            <a:rect l="l" t="t" r="r" b="b"/>
            <a:pathLst>
              <a:path w="119380" h="0">
                <a:moveTo>
                  <a:pt x="0" y="0"/>
                </a:moveTo>
                <a:lnTo>
                  <a:pt x="11887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29080" y="5441416"/>
            <a:ext cx="2212975" cy="1208405"/>
          </a:xfrm>
          <a:prstGeom prst="rect">
            <a:avLst/>
          </a:prstGeom>
        </p:spPr>
        <p:txBody>
          <a:bodyPr wrap="square" lIns="0" tIns="990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This means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05"/>
              </a:lnSpc>
              <a:spcBef>
                <a:spcPts val="685"/>
              </a:spcBef>
            </a:pPr>
            <a:r>
              <a:rPr dirty="0" baseline="-9920" sz="2100" spc="-52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505"/>
              </a:lnSpc>
            </a:pPr>
            <a:r>
              <a:rPr dirty="0" baseline="-37698" sz="2100" spc="892">
                <a:latin typeface="Cambria Math"/>
                <a:cs typeface="Cambria Math"/>
              </a:rPr>
              <a:t> </a:t>
            </a:r>
            <a:r>
              <a:rPr dirty="0" baseline="-37698" sz="2100" spc="892">
                <a:latin typeface="Cambria Math"/>
                <a:cs typeface="Cambria Math"/>
              </a:rPr>
              <a:t> </a:t>
            </a:r>
            <a:r>
              <a:rPr dirty="0" baseline="-37698" sz="2100" spc="15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 </a:t>
            </a:r>
            <a:r>
              <a:rPr dirty="0" sz="1400" spc="-15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575"/>
              </a:spcBef>
              <a:tabLst>
                <a:tab pos="1501775" algn="l"/>
              </a:tabLst>
            </a:pP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(5)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141780" y="7006716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129080" y="6984872"/>
            <a:ext cx="35750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60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r>
              <a:rPr dirty="0" baseline="22222" sz="1500" spc="97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367282" y="7006716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177848" y="6730365"/>
            <a:ext cx="1639570" cy="3752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375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endParaRPr baseline="9920" sz="2100">
              <a:latin typeface="Cambria Math"/>
              <a:cs typeface="Cambria Math"/>
            </a:endParaRPr>
          </a:p>
          <a:p>
            <a:pPr marL="349250">
              <a:lnSpc>
                <a:spcPts val="1375"/>
              </a:lnSpc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 </a:t>
            </a:r>
            <a:r>
              <a:rPr dirty="0" baseline="9920" sz="2100" spc="-20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60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29080" y="7242429"/>
            <a:ext cx="1160780" cy="29972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baseline="9920" sz="2100" spc="1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800" spc="680">
                <a:latin typeface="Cambria Math"/>
                <a:cs typeface="Cambria Math"/>
              </a:rPr>
              <a:t> </a:t>
            </a:r>
            <a:r>
              <a:rPr dirty="0" baseline="23504" sz="1950" spc="73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12263" y="7292720"/>
            <a:ext cx="7239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(6)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370330" y="7950834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129080" y="7502118"/>
            <a:ext cx="4348480" cy="65024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three cases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solution depending </a:t>
            </a:r>
            <a:r>
              <a:rPr dirty="0" sz="1400">
                <a:latin typeface="Times New Roman"/>
                <a:cs typeface="Times New Roman"/>
              </a:rPr>
              <a:t>on the </a:t>
            </a:r>
            <a:r>
              <a:rPr dirty="0" sz="1400" spc="-5">
                <a:latin typeface="Times New Roman"/>
                <a:cs typeface="Times New Roman"/>
              </a:rPr>
              <a:t>value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k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80"/>
              </a:spcBef>
              <a:tabLst>
                <a:tab pos="1352550" algn="l"/>
              </a:tabLst>
            </a:pPr>
            <a:r>
              <a:rPr dirty="0" sz="1400" spc="-5">
                <a:latin typeface="Times New Roman"/>
                <a:cs typeface="Times New Roman"/>
              </a:rPr>
              <a:t>When	</a:t>
            </a:r>
            <a:r>
              <a:rPr dirty="0" sz="1400" spc="-5">
                <a:latin typeface="Times New Roman"/>
                <a:cs typeface="Times New Roman"/>
              </a:rPr>
              <a:t>then eq.(5) </a:t>
            </a:r>
            <a:r>
              <a:rPr dirty="0" sz="1400">
                <a:latin typeface="Times New Roman"/>
                <a:cs typeface="Times New Roman"/>
              </a:rPr>
              <a:t>&amp; eq.(6)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10">
                <a:latin typeface="Times New Roman"/>
                <a:cs typeface="Times New Roman"/>
              </a:rPr>
              <a:t>written </a:t>
            </a:r>
            <a:r>
              <a:rPr dirty="0" sz="1400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29080" y="8184081"/>
            <a:ext cx="1308735" cy="664845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9920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baseline="9920" sz="2100" spc="1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800" spc="680">
                <a:latin typeface="Cambria Math"/>
                <a:cs typeface="Cambria Math"/>
              </a:rPr>
              <a:t> </a:t>
            </a:r>
            <a:r>
              <a:rPr dirty="0" baseline="23504" sz="1950" spc="644">
                <a:latin typeface="Cambria Math"/>
                <a:cs typeface="Cambria Math"/>
              </a:rPr>
              <a:t> </a:t>
            </a:r>
            <a:r>
              <a:rPr dirty="0" baseline="23504" sz="1950" spc="127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760091" y="8250173"/>
            <a:ext cx="729615" cy="5886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(7)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(8)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29080" y="8908541"/>
            <a:ext cx="25457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The solutions </a:t>
            </a:r>
            <a:r>
              <a:rPr dirty="0" sz="1400">
                <a:latin typeface="Times New Roman"/>
                <a:cs typeface="Times New Roman"/>
              </a:rPr>
              <a:t>of eq. (7) &amp; </a:t>
            </a:r>
            <a:r>
              <a:rPr dirty="0" sz="1400" spc="-5">
                <a:latin typeface="Times New Roman"/>
                <a:cs typeface="Times New Roman"/>
              </a:rPr>
              <a:t>eq. </a:t>
            </a:r>
            <a:r>
              <a:rPr dirty="0" sz="1400">
                <a:latin typeface="Times New Roman"/>
                <a:cs typeface="Times New Roman"/>
              </a:rPr>
              <a:t>(8)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29080" y="9280346"/>
            <a:ext cx="34251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35505" algn="l"/>
                <a:tab pos="2586990" algn="l"/>
              </a:tabLst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09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8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&amp;	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0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637913" y="9211817"/>
            <a:ext cx="292100" cy="18669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17804" algn="l"/>
              </a:tabLst>
            </a:pPr>
            <a:r>
              <a:rPr dirty="0" sz="1050" spc="350">
                <a:latin typeface="Cambria Math"/>
                <a:cs typeface="Cambria Math"/>
              </a:rPr>
              <a:t> </a:t>
            </a:r>
            <a:r>
              <a:rPr dirty="0" sz="1050" spc="350">
                <a:latin typeface="Cambria Math"/>
                <a:cs typeface="Cambria Math"/>
              </a:rPr>
              <a:t>	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538853" y="9228581"/>
            <a:ext cx="451484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00" spc="490">
                <a:latin typeface="Cambria Math"/>
                <a:cs typeface="Cambria Math"/>
              </a:rPr>
              <a:t> </a:t>
            </a:r>
            <a:r>
              <a:rPr dirty="0" sz="1300" spc="490">
                <a:latin typeface="Cambria Math"/>
                <a:cs typeface="Cambria Math"/>
              </a:rPr>
              <a:t>  </a:t>
            </a:r>
            <a:r>
              <a:rPr dirty="0" sz="1300" spc="-3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 </a:t>
            </a:r>
            <a:r>
              <a:rPr dirty="0" sz="1000" spc="75">
                <a:latin typeface="Cambria Math"/>
                <a:cs typeface="Cambria Math"/>
              </a:rPr>
              <a:t> </a:t>
            </a:r>
            <a:r>
              <a:rPr dirty="0" sz="1000" spc="21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3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3424" y="539596"/>
            <a:ext cx="212725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" marR="5080" indent="-247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Partial  Differential</a:t>
            </a:r>
            <a:r>
              <a:rPr dirty="0" sz="1400" spc="-3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Equation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70330" y="1337944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586230" y="1299718"/>
            <a:ext cx="40036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When</a:t>
            </a:r>
            <a:r>
              <a:rPr dirty="0" baseline="19841" sz="2100" spc="50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 eq.(5) </a:t>
            </a:r>
            <a:r>
              <a:rPr dirty="0" sz="1400">
                <a:latin typeface="Times New Roman"/>
                <a:cs typeface="Times New Roman"/>
              </a:rPr>
              <a:t>&amp; eq.(6)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10">
                <a:latin typeface="Times New Roman"/>
                <a:cs typeface="Times New Roman"/>
              </a:rPr>
              <a:t>written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1570428"/>
            <a:ext cx="1308735" cy="664845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9920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</a:t>
            </a:r>
            <a:r>
              <a:rPr dirty="0" baseline="9920" sz="2100" spc="1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800" spc="680">
                <a:latin typeface="Cambria Math"/>
                <a:cs typeface="Cambria Math"/>
              </a:rPr>
              <a:t> </a:t>
            </a:r>
            <a:r>
              <a:rPr dirty="0" baseline="23504" sz="1950" spc="644">
                <a:latin typeface="Cambria Math"/>
                <a:cs typeface="Cambria Math"/>
              </a:rPr>
              <a:t> </a:t>
            </a:r>
            <a:r>
              <a:rPr dirty="0" baseline="23504" sz="1950" spc="127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60091" y="1636521"/>
            <a:ext cx="813435" cy="5886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(9)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(10)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2293366"/>
            <a:ext cx="26346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The solutions </a:t>
            </a:r>
            <a:r>
              <a:rPr dirty="0" sz="1400">
                <a:latin typeface="Times New Roman"/>
                <a:cs typeface="Times New Roman"/>
              </a:rPr>
              <a:t>of eq. (9) &amp; </a:t>
            </a:r>
            <a:r>
              <a:rPr dirty="0" sz="1400" spc="-5">
                <a:latin typeface="Times New Roman"/>
                <a:cs typeface="Times New Roman"/>
              </a:rPr>
              <a:t>eq. </a:t>
            </a:r>
            <a:r>
              <a:rPr dirty="0" sz="1400">
                <a:latin typeface="Times New Roman"/>
                <a:cs typeface="Times New Roman"/>
              </a:rPr>
              <a:t>(10)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2665221"/>
            <a:ext cx="26517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99995" algn="l"/>
              </a:tabLst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5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&amp;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78838" y="2753613"/>
            <a:ext cx="28136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49960" algn="l"/>
                <a:tab pos="272732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33825" y="2665221"/>
            <a:ext cx="85471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6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64048" y="2596641"/>
            <a:ext cx="294005" cy="18669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19710" algn="l"/>
              </a:tabLst>
            </a:pPr>
            <a:r>
              <a:rPr dirty="0" sz="1050" spc="350">
                <a:latin typeface="Cambria Math"/>
                <a:cs typeface="Cambria Math"/>
              </a:rPr>
              <a:t> </a:t>
            </a:r>
            <a:r>
              <a:rPr dirty="0" sz="1050" spc="350">
                <a:latin typeface="Cambria Math"/>
                <a:cs typeface="Cambria Math"/>
              </a:rPr>
              <a:t>	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73548" y="2613405"/>
            <a:ext cx="544830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300" spc="49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 </a:t>
            </a:r>
            <a:r>
              <a:rPr dirty="0" sz="1300" spc="-2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 </a:t>
            </a:r>
            <a:r>
              <a:rPr dirty="0" sz="1000" spc="75">
                <a:latin typeface="Cambria Math"/>
                <a:cs typeface="Cambria Math"/>
              </a:rPr>
              <a:t> </a:t>
            </a:r>
            <a:r>
              <a:rPr dirty="0" sz="1000" spc="21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370330" y="3017519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29080" y="3212566"/>
            <a:ext cx="474980" cy="657225"/>
          </a:xfrm>
          <a:prstGeom prst="rect">
            <a:avLst/>
          </a:prstGeom>
        </p:spPr>
        <p:txBody>
          <a:bodyPr wrap="square" lIns="0" tIns="1149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9920" sz="2100" spc="20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̅ </a:t>
            </a:r>
            <a:r>
              <a:rPr dirty="0" baseline="9920" sz="2100" spc="-21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86230" y="2857855"/>
            <a:ext cx="3673475" cy="101219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 spc="-5">
                <a:latin typeface="Times New Roman"/>
                <a:cs typeface="Times New Roman"/>
              </a:rPr>
              <a:t>When then eq.(5) </a:t>
            </a:r>
            <a:r>
              <a:rPr dirty="0" sz="1400">
                <a:latin typeface="Times New Roman"/>
                <a:cs typeface="Times New Roman"/>
              </a:rPr>
              <a:t>&amp; eq.(6)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10">
                <a:latin typeface="Times New Roman"/>
                <a:cs typeface="Times New Roman"/>
              </a:rPr>
              <a:t>written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marL="574675">
              <a:lnSpc>
                <a:spcPct val="100000"/>
              </a:lnSpc>
              <a:spcBef>
                <a:spcPts val="960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(11)</a:t>
            </a:r>
            <a:endParaRPr sz="1400">
              <a:latin typeface="Times New Roman"/>
              <a:cs typeface="Times New Roman"/>
            </a:endParaRPr>
          </a:p>
          <a:p>
            <a:pPr marL="565785">
              <a:lnSpc>
                <a:spcPct val="100000"/>
              </a:lnSpc>
              <a:spcBef>
                <a:spcPts val="805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(12)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29080" y="3842741"/>
            <a:ext cx="2634615" cy="964565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 spc="-5">
                <a:latin typeface="Times New Roman"/>
                <a:cs typeface="Times New Roman"/>
              </a:rPr>
              <a:t>The solutions </a:t>
            </a:r>
            <a:r>
              <a:rPr dirty="0" sz="1400">
                <a:latin typeface="Times New Roman"/>
                <a:cs typeface="Times New Roman"/>
              </a:rPr>
              <a:t>of eq. (9) &amp; </a:t>
            </a:r>
            <a:r>
              <a:rPr dirty="0" sz="1400" spc="-5">
                <a:latin typeface="Times New Roman"/>
                <a:cs typeface="Times New Roman"/>
              </a:rPr>
              <a:t>eq. </a:t>
            </a:r>
            <a:r>
              <a:rPr dirty="0" sz="1400">
                <a:latin typeface="Times New Roman"/>
                <a:cs typeface="Times New Roman"/>
              </a:rPr>
              <a:t>(10)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1565910" algn="l"/>
                <a:tab pos="1882775" algn="l"/>
              </a:tabLst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&amp;	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68704" y="5139054"/>
            <a:ext cx="4699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290">
                <a:latin typeface="Cambria Math"/>
                <a:cs typeface="Cambria Math"/>
              </a:rPr>
              <a:t>{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74266" y="4997322"/>
            <a:ext cx="153924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64845" algn="l"/>
                <a:tab pos="145288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91385" y="4908930"/>
            <a:ext cx="1818639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570230" algn="l"/>
                <a:tab pos="1306830" algn="l"/>
              </a:tabLst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5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10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83051" y="4872354"/>
            <a:ext cx="280035" cy="147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06375" algn="l"/>
              </a:tabLst>
            </a:pP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	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52573" y="4895214"/>
            <a:ext cx="187134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  <a:tab pos="145415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4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 </a:t>
            </a:r>
            <a:r>
              <a:rPr dirty="0" sz="1000" spc="10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 </a:t>
            </a:r>
            <a:r>
              <a:rPr dirty="0" sz="1000" spc="75">
                <a:latin typeface="Cambria Math"/>
                <a:cs typeface="Cambria Math"/>
              </a:rPr>
              <a:t> </a:t>
            </a:r>
            <a:r>
              <a:rPr dirty="0" sz="1000" spc="21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145660" y="4908930"/>
            <a:ext cx="6299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65122" y="5177154"/>
            <a:ext cx="21082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65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6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36516" y="5140578"/>
            <a:ext cx="280035" cy="147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05740" algn="l"/>
              </a:tabLst>
            </a:pP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	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56684" y="5163438"/>
            <a:ext cx="52006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44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 </a:t>
            </a:r>
            <a:r>
              <a:rPr dirty="0" sz="1000" spc="10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 </a:t>
            </a:r>
            <a:r>
              <a:rPr dirty="0" sz="1000" spc="75">
                <a:latin typeface="Cambria Math"/>
                <a:cs typeface="Cambria Math"/>
              </a:rPr>
              <a:t> </a:t>
            </a:r>
            <a:r>
              <a:rPr dirty="0" sz="1000" spc="21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58442" y="5265546"/>
            <a:ext cx="2118995" cy="372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306705">
              <a:lnSpc>
                <a:spcPct val="100000"/>
              </a:lnSpc>
              <a:tabLst>
                <a:tab pos="1242695" algn="l"/>
                <a:tab pos="203200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877180" y="4723612"/>
            <a:ext cx="1223645" cy="914400"/>
          </a:xfrm>
          <a:prstGeom prst="rect">
            <a:avLst/>
          </a:prstGeom>
        </p:spPr>
        <p:txBody>
          <a:bodyPr wrap="square" lIns="0" tIns="38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-19841" sz="2100" spc="562">
                <a:latin typeface="Cambria Math"/>
                <a:cs typeface="Cambria Math"/>
              </a:rPr>
              <a:t> </a:t>
            </a:r>
            <a:r>
              <a:rPr dirty="0" baseline="-19841" sz="2100" spc="562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30480">
              <a:lnSpc>
                <a:spcPct val="100000"/>
              </a:lnSpc>
              <a:spcBef>
                <a:spcPts val="1230"/>
              </a:spcBef>
            </a:pP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418465">
              <a:lnSpc>
                <a:spcPct val="100000"/>
              </a:lnSpc>
              <a:spcBef>
                <a:spcPts val="60"/>
              </a:spcBef>
            </a:pP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259829" y="5139054"/>
            <a:ext cx="1314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290">
                <a:latin typeface="Cambria Math"/>
                <a:cs typeface="Cambria Math"/>
              </a:rPr>
              <a:t>}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29080" y="5611850"/>
            <a:ext cx="5118100" cy="951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37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The second 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i="1">
                <a:latin typeface="Times New Roman"/>
                <a:cs typeface="Times New Roman"/>
              </a:rPr>
              <a:t>u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considered since this solution represents the  periodic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one,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boundary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condition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29080" y="6666356"/>
            <a:ext cx="195008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52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 spc="127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95">
                <a:latin typeface="Cambria Math"/>
                <a:cs typeface="Cambria Math"/>
              </a:rPr>
              <a:t> </a:t>
            </a:r>
            <a:r>
              <a:rPr dirty="0" sz="1300" spc="270">
                <a:latin typeface="Cambria Math"/>
                <a:cs typeface="Cambria Math"/>
              </a:rPr>
              <a:t> </a:t>
            </a:r>
            <a:r>
              <a:rPr dirty="0" sz="1300" spc="-7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00">
                <a:latin typeface="Cambria Math"/>
                <a:cs typeface="Cambria Math"/>
              </a:rPr>
              <a:t> </a:t>
            </a:r>
            <a:r>
              <a:rPr dirty="0" sz="1300" spc="4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5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>
                <a:latin typeface="Cambria Math"/>
                <a:cs typeface="Cambria Math"/>
              </a:rPr>
              <a:t> </a:t>
            </a:r>
            <a:r>
              <a:rPr dirty="0" baseline="-15432" sz="1350" spc="-82">
                <a:latin typeface="Cambria Math"/>
                <a:cs typeface="Cambria Math"/>
              </a:rPr>
              <a:t> </a:t>
            </a:r>
            <a:r>
              <a:rPr dirty="0" sz="1300" spc="295">
                <a:latin typeface="Cambria Math"/>
                <a:cs typeface="Cambria Math"/>
              </a:rPr>
              <a:t>   </a:t>
            </a:r>
            <a:r>
              <a:rPr dirty="0" sz="1300" spc="-4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baseline="-15432" sz="1350" spc="562">
                <a:latin typeface="Cambria Math"/>
                <a:cs typeface="Cambria Math"/>
              </a:rPr>
              <a:t> </a:t>
            </a:r>
            <a:r>
              <a:rPr dirty="0" sz="1300" spc="35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26435" y="6632828"/>
            <a:ext cx="260985" cy="1409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750" spc="280">
                <a:latin typeface="Cambria Math"/>
                <a:cs typeface="Cambria Math"/>
              </a:rPr>
              <a:t> </a:t>
            </a:r>
            <a:r>
              <a:rPr dirty="0" sz="750" spc="280">
                <a:latin typeface="Cambria Math"/>
                <a:cs typeface="Cambria Math"/>
              </a:rPr>
              <a:t>     </a:t>
            </a:r>
            <a:r>
              <a:rPr dirty="0" sz="750" spc="-40">
                <a:latin typeface="Cambria Math"/>
                <a:cs typeface="Cambria Math"/>
              </a:rPr>
              <a:t> </a:t>
            </a:r>
            <a:r>
              <a:rPr dirty="0" sz="750" spc="280">
                <a:latin typeface="Cambria Math"/>
                <a:cs typeface="Cambria Math"/>
              </a:rPr>
              <a:t> </a:t>
            </a:r>
            <a:endParaRPr sz="75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63367" y="6655688"/>
            <a:ext cx="478155" cy="16256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900" spc="459">
                <a:latin typeface="Cambria Math"/>
                <a:cs typeface="Cambria Math"/>
              </a:rPr>
              <a:t> </a:t>
            </a:r>
            <a:r>
              <a:rPr dirty="0" sz="900" spc="400">
                <a:latin typeface="Cambria Math"/>
                <a:cs typeface="Cambria Math"/>
              </a:rPr>
              <a:t> </a:t>
            </a:r>
            <a:r>
              <a:rPr dirty="0" sz="900">
                <a:latin typeface="Cambria Math"/>
                <a:cs typeface="Cambria Math"/>
              </a:rPr>
              <a:t>   </a:t>
            </a:r>
            <a:r>
              <a:rPr dirty="0" sz="900" spc="-85">
                <a:latin typeface="Cambria Math"/>
                <a:cs typeface="Cambria Math"/>
              </a:rPr>
              <a:t> </a:t>
            </a:r>
            <a:r>
              <a:rPr dirty="0" sz="900" spc="315">
                <a:latin typeface="Cambria Math"/>
                <a:cs typeface="Cambria Math"/>
              </a:rPr>
              <a:t> </a:t>
            </a:r>
            <a:r>
              <a:rPr dirty="0" sz="900">
                <a:latin typeface="Cambria Math"/>
                <a:cs typeface="Cambria Math"/>
              </a:rPr>
              <a:t>  </a:t>
            </a:r>
            <a:r>
              <a:rPr dirty="0" sz="900" spc="85">
                <a:latin typeface="Cambria Math"/>
                <a:cs typeface="Cambria Math"/>
              </a:rPr>
              <a:t> </a:t>
            </a:r>
            <a:r>
              <a:rPr dirty="0" sz="900" spc="19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570859" y="6652641"/>
            <a:ext cx="2940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29080" y="6983348"/>
            <a:ext cx="250063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52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 spc="127">
                <a:latin typeface="Cambria Math"/>
                <a:cs typeface="Cambria Math"/>
              </a:rPr>
              <a:t>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95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5">
                <a:latin typeface="Cambria Math"/>
                <a:cs typeface="Cambria Math"/>
              </a:rPr>
              <a:t> </a:t>
            </a:r>
            <a:r>
              <a:rPr dirty="0" sz="1300" spc="335">
                <a:latin typeface="Cambria Math"/>
                <a:cs typeface="Cambria Math"/>
              </a:rPr>
              <a:t> </a:t>
            </a:r>
            <a:r>
              <a:rPr dirty="0" sz="1300" spc="1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-5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>
                <a:latin typeface="Cambria Math"/>
                <a:cs typeface="Cambria Math"/>
              </a:rPr>
              <a:t> </a:t>
            </a:r>
            <a:r>
              <a:rPr dirty="0" baseline="-15432" sz="1350" spc="-67">
                <a:latin typeface="Cambria Math"/>
                <a:cs typeface="Cambria Math"/>
              </a:rPr>
              <a:t> </a:t>
            </a:r>
            <a:r>
              <a:rPr dirty="0" sz="1300" spc="295">
                <a:latin typeface="Cambria Math"/>
                <a:cs typeface="Cambria Math"/>
              </a:rPr>
              <a:t>   </a:t>
            </a:r>
            <a:r>
              <a:rPr dirty="0" sz="1300" spc="-5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5">
                <a:latin typeface="Cambria Math"/>
                <a:cs typeface="Cambria Math"/>
              </a:rPr>
              <a:t> </a:t>
            </a:r>
            <a:r>
              <a:rPr dirty="0" sz="1300" spc="335">
                <a:latin typeface="Cambria Math"/>
                <a:cs typeface="Cambria Math"/>
              </a:rPr>
              <a:t> </a:t>
            </a:r>
            <a:r>
              <a:rPr dirty="0" sz="1300" spc="-5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baseline="-15432" sz="1350" spc="562">
                <a:latin typeface="Cambria Math"/>
                <a:cs typeface="Cambria Math"/>
              </a:rPr>
              <a:t> </a:t>
            </a:r>
            <a:r>
              <a:rPr dirty="0" sz="1300" spc="35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776853" y="6949820"/>
            <a:ext cx="260985" cy="1409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750" spc="280">
                <a:latin typeface="Cambria Math"/>
                <a:cs typeface="Cambria Math"/>
              </a:rPr>
              <a:t> </a:t>
            </a:r>
            <a:r>
              <a:rPr dirty="0" sz="750" spc="280">
                <a:latin typeface="Cambria Math"/>
                <a:cs typeface="Cambria Math"/>
              </a:rPr>
              <a:t>     </a:t>
            </a:r>
            <a:r>
              <a:rPr dirty="0" sz="750" spc="-40">
                <a:latin typeface="Cambria Math"/>
                <a:cs typeface="Cambria Math"/>
              </a:rPr>
              <a:t> </a:t>
            </a:r>
            <a:r>
              <a:rPr dirty="0" sz="750" spc="280">
                <a:latin typeface="Cambria Math"/>
                <a:cs typeface="Cambria Math"/>
              </a:rPr>
              <a:t> </a:t>
            </a:r>
            <a:endParaRPr sz="75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613530" y="6972680"/>
            <a:ext cx="478790" cy="16256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900" spc="459">
                <a:latin typeface="Cambria Math"/>
                <a:cs typeface="Cambria Math"/>
              </a:rPr>
              <a:t> </a:t>
            </a:r>
            <a:r>
              <a:rPr dirty="0" sz="900" spc="400">
                <a:latin typeface="Cambria Math"/>
                <a:cs typeface="Cambria Math"/>
              </a:rPr>
              <a:t> </a:t>
            </a:r>
            <a:r>
              <a:rPr dirty="0" sz="900">
                <a:latin typeface="Cambria Math"/>
                <a:cs typeface="Cambria Math"/>
              </a:rPr>
              <a:t>   </a:t>
            </a:r>
            <a:r>
              <a:rPr dirty="0" sz="900" spc="-85">
                <a:latin typeface="Cambria Math"/>
                <a:cs typeface="Cambria Math"/>
              </a:rPr>
              <a:t> </a:t>
            </a:r>
            <a:r>
              <a:rPr dirty="0" sz="900" spc="315">
                <a:latin typeface="Cambria Math"/>
                <a:cs typeface="Cambria Math"/>
              </a:rPr>
              <a:t> </a:t>
            </a:r>
            <a:r>
              <a:rPr dirty="0" sz="900">
                <a:latin typeface="Cambria Math"/>
                <a:cs typeface="Cambria Math"/>
              </a:rPr>
              <a:t>  </a:t>
            </a:r>
            <a:r>
              <a:rPr dirty="0" sz="900" spc="85">
                <a:latin typeface="Cambria Math"/>
                <a:cs typeface="Cambria Math"/>
              </a:rPr>
              <a:t> </a:t>
            </a:r>
            <a:r>
              <a:rPr dirty="0" sz="900" spc="19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121277" y="6969632"/>
            <a:ext cx="29337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29080" y="7301865"/>
            <a:ext cx="447040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00" spc="530">
                <a:latin typeface="Cambria Math"/>
                <a:cs typeface="Cambria Math"/>
              </a:rPr>
              <a:t> </a:t>
            </a:r>
            <a:r>
              <a:rPr dirty="0" sz="1300" spc="530">
                <a:latin typeface="Cambria Math"/>
                <a:cs typeface="Cambria Math"/>
              </a:rPr>
              <a:t> </a:t>
            </a:r>
            <a:r>
              <a:rPr dirty="0" sz="1300" spc="-5">
                <a:latin typeface="Cambria Math"/>
                <a:cs typeface="Cambria Math"/>
              </a:rPr>
              <a:t> </a:t>
            </a:r>
            <a:r>
              <a:rPr dirty="0" sz="1300" spc="484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-65">
                <a:latin typeface="Cambria Math"/>
                <a:cs typeface="Cambria Math"/>
              </a:rPr>
              <a:t> </a:t>
            </a:r>
            <a:r>
              <a:rPr dirty="0" sz="1300" spc="35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721866" y="7268336"/>
            <a:ext cx="260985" cy="1409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750" spc="280">
                <a:latin typeface="Cambria Math"/>
                <a:cs typeface="Cambria Math"/>
              </a:rPr>
              <a:t> </a:t>
            </a:r>
            <a:r>
              <a:rPr dirty="0" sz="750" spc="280">
                <a:latin typeface="Cambria Math"/>
                <a:cs typeface="Cambria Math"/>
              </a:rPr>
              <a:t>     </a:t>
            </a:r>
            <a:r>
              <a:rPr dirty="0" sz="750" spc="-40">
                <a:latin typeface="Cambria Math"/>
                <a:cs typeface="Cambria Math"/>
              </a:rPr>
              <a:t> </a:t>
            </a:r>
            <a:r>
              <a:rPr dirty="0" sz="750" spc="280">
                <a:latin typeface="Cambria Math"/>
                <a:cs typeface="Cambria Math"/>
              </a:rPr>
              <a:t> </a:t>
            </a:r>
            <a:endParaRPr sz="75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558797" y="7291196"/>
            <a:ext cx="478155" cy="16256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900" spc="459">
                <a:latin typeface="Cambria Math"/>
                <a:cs typeface="Cambria Math"/>
              </a:rPr>
              <a:t> </a:t>
            </a:r>
            <a:r>
              <a:rPr dirty="0" sz="900" spc="400">
                <a:latin typeface="Cambria Math"/>
                <a:cs typeface="Cambria Math"/>
              </a:rPr>
              <a:t> </a:t>
            </a:r>
            <a:r>
              <a:rPr dirty="0" sz="900">
                <a:latin typeface="Cambria Math"/>
                <a:cs typeface="Cambria Math"/>
              </a:rPr>
              <a:t>   </a:t>
            </a:r>
            <a:r>
              <a:rPr dirty="0" sz="900" spc="-85">
                <a:latin typeface="Cambria Math"/>
                <a:cs typeface="Cambria Math"/>
              </a:rPr>
              <a:t> </a:t>
            </a:r>
            <a:r>
              <a:rPr dirty="0" sz="900" spc="315">
                <a:latin typeface="Cambria Math"/>
                <a:cs typeface="Cambria Math"/>
              </a:rPr>
              <a:t> </a:t>
            </a:r>
            <a:r>
              <a:rPr dirty="0" sz="900">
                <a:latin typeface="Cambria Math"/>
                <a:cs typeface="Cambria Math"/>
              </a:rPr>
              <a:t>  </a:t>
            </a:r>
            <a:r>
              <a:rPr dirty="0" sz="900" spc="85">
                <a:latin typeface="Cambria Math"/>
                <a:cs typeface="Cambria Math"/>
              </a:rPr>
              <a:t> </a:t>
            </a:r>
            <a:r>
              <a:rPr dirty="0" sz="900" spc="19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232712" y="7385684"/>
            <a:ext cx="1656080" cy="16256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576070" algn="l"/>
              </a:tabLst>
            </a:pPr>
            <a:r>
              <a:rPr dirty="0" sz="900" spc="320">
                <a:latin typeface="Cambria Math"/>
                <a:cs typeface="Cambria Math"/>
              </a:rPr>
              <a:t> </a:t>
            </a:r>
            <a:r>
              <a:rPr dirty="0" sz="900" spc="320">
                <a:latin typeface="Cambria Math"/>
                <a:cs typeface="Cambria Math"/>
              </a:rPr>
              <a:t>   </a:t>
            </a:r>
            <a:r>
              <a:rPr dirty="0" sz="900" spc="-45">
                <a:latin typeface="Cambria Math"/>
                <a:cs typeface="Cambria Math"/>
              </a:rPr>
              <a:t> </a:t>
            </a:r>
            <a:r>
              <a:rPr dirty="0" sz="900" spc="320">
                <a:latin typeface="Cambria Math"/>
                <a:cs typeface="Cambria Math"/>
              </a:rPr>
              <a:t> </a:t>
            </a:r>
            <a:r>
              <a:rPr dirty="0" sz="900">
                <a:latin typeface="Cambria Math"/>
                <a:cs typeface="Cambria Math"/>
              </a:rPr>
              <a:t>	</a:t>
            </a:r>
            <a:r>
              <a:rPr dirty="0" sz="900" spc="32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066289" y="7288148"/>
            <a:ext cx="114300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300" spc="53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 </a:t>
            </a:r>
            <a:r>
              <a:rPr dirty="0" sz="1300" spc="7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29080" y="7588377"/>
            <a:ext cx="28695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boundary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condition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29080" y="7931277"/>
            <a:ext cx="1986914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335">
                <a:latin typeface="Cambria Math"/>
                <a:cs typeface="Cambria Math"/>
              </a:rPr>
              <a:t> </a:t>
            </a:r>
            <a:r>
              <a:rPr dirty="0" sz="1300" spc="335">
                <a:latin typeface="Cambria Math"/>
                <a:cs typeface="Cambria Math"/>
              </a:rPr>
              <a:t>  </a:t>
            </a:r>
            <a:r>
              <a:rPr dirty="0" sz="1300" spc="285">
                <a:latin typeface="Cambria Math"/>
                <a:cs typeface="Cambria Math"/>
              </a:rPr>
              <a:t> </a:t>
            </a:r>
            <a:r>
              <a:rPr dirty="0" sz="1300" spc="395">
                <a:latin typeface="Cambria Math"/>
                <a:cs typeface="Cambria Math"/>
              </a:rPr>
              <a:t> </a:t>
            </a:r>
            <a:r>
              <a:rPr dirty="0" sz="1300" spc="270">
                <a:latin typeface="Cambria Math"/>
                <a:cs typeface="Cambria Math"/>
              </a:rPr>
              <a:t> </a:t>
            </a:r>
            <a:r>
              <a:rPr dirty="0" sz="1300" spc="-6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00">
                <a:latin typeface="Cambria Math"/>
                <a:cs typeface="Cambria Math"/>
              </a:rPr>
              <a:t> </a:t>
            </a:r>
            <a:r>
              <a:rPr dirty="0" sz="1300" spc="3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5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>
                <a:latin typeface="Cambria Math"/>
                <a:cs typeface="Cambria Math"/>
              </a:rPr>
              <a:t> </a:t>
            </a:r>
            <a:r>
              <a:rPr dirty="0" baseline="-15432" sz="1350" spc="-82">
                <a:latin typeface="Cambria Math"/>
                <a:cs typeface="Cambria Math"/>
              </a:rPr>
              <a:t> </a:t>
            </a:r>
            <a:r>
              <a:rPr dirty="0" sz="1300" spc="295">
                <a:latin typeface="Cambria Math"/>
                <a:cs typeface="Cambria Math"/>
              </a:rPr>
              <a:t>   </a:t>
            </a:r>
            <a:r>
              <a:rPr dirty="0" sz="1300" spc="-50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baseline="2136" sz="1950" spc="390">
                <a:latin typeface="Cambria Math"/>
                <a:cs typeface="Cambria Math"/>
              </a:rPr>
              <a:t> </a:t>
            </a: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baseline="-15432" sz="1350" spc="562">
                <a:latin typeface="Cambria Math"/>
                <a:cs typeface="Cambria Math"/>
              </a:rPr>
              <a:t> </a:t>
            </a:r>
            <a:r>
              <a:rPr dirty="0" sz="1300" spc="35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263010" y="7897748"/>
            <a:ext cx="260985" cy="1409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750" spc="280">
                <a:latin typeface="Cambria Math"/>
                <a:cs typeface="Cambria Math"/>
              </a:rPr>
              <a:t> </a:t>
            </a:r>
            <a:r>
              <a:rPr dirty="0" sz="750" spc="280">
                <a:latin typeface="Cambria Math"/>
                <a:cs typeface="Cambria Math"/>
              </a:rPr>
              <a:t>     </a:t>
            </a:r>
            <a:r>
              <a:rPr dirty="0" sz="750" spc="-40">
                <a:latin typeface="Cambria Math"/>
                <a:cs typeface="Cambria Math"/>
              </a:rPr>
              <a:t> </a:t>
            </a:r>
            <a:r>
              <a:rPr dirty="0" sz="750" spc="280">
                <a:latin typeface="Cambria Math"/>
                <a:cs typeface="Cambria Math"/>
              </a:rPr>
              <a:t> </a:t>
            </a:r>
            <a:endParaRPr sz="75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099942" y="7920608"/>
            <a:ext cx="478155" cy="16256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900" spc="459">
                <a:latin typeface="Cambria Math"/>
                <a:cs typeface="Cambria Math"/>
              </a:rPr>
              <a:t> </a:t>
            </a:r>
            <a:r>
              <a:rPr dirty="0" sz="900" spc="400">
                <a:latin typeface="Cambria Math"/>
                <a:cs typeface="Cambria Math"/>
              </a:rPr>
              <a:t> </a:t>
            </a:r>
            <a:r>
              <a:rPr dirty="0" sz="900">
                <a:latin typeface="Cambria Math"/>
                <a:cs typeface="Cambria Math"/>
              </a:rPr>
              <a:t>   </a:t>
            </a:r>
            <a:r>
              <a:rPr dirty="0" sz="900" spc="-85">
                <a:latin typeface="Cambria Math"/>
                <a:cs typeface="Cambria Math"/>
              </a:rPr>
              <a:t> </a:t>
            </a:r>
            <a:r>
              <a:rPr dirty="0" sz="900" spc="315">
                <a:latin typeface="Cambria Math"/>
                <a:cs typeface="Cambria Math"/>
              </a:rPr>
              <a:t> </a:t>
            </a:r>
            <a:r>
              <a:rPr dirty="0" sz="900">
                <a:latin typeface="Cambria Math"/>
                <a:cs typeface="Cambria Math"/>
              </a:rPr>
              <a:t>  </a:t>
            </a:r>
            <a:r>
              <a:rPr dirty="0" sz="900" spc="85">
                <a:latin typeface="Cambria Math"/>
                <a:cs typeface="Cambria Math"/>
              </a:rPr>
              <a:t> </a:t>
            </a:r>
            <a:r>
              <a:rPr dirty="0" sz="900" spc="19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607434" y="7917560"/>
            <a:ext cx="2940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29080" y="8248268"/>
            <a:ext cx="102171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 spc="104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baseline="2136" sz="1950">
                <a:latin typeface="Cambria Math"/>
                <a:cs typeface="Cambria Math"/>
              </a:rPr>
              <a:t> </a:t>
            </a: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baseline="-15432" sz="1350" spc="562">
                <a:latin typeface="Cambria Math"/>
                <a:cs typeface="Cambria Math"/>
              </a:rPr>
              <a:t> </a:t>
            </a:r>
            <a:r>
              <a:rPr dirty="0" sz="1300" spc="35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298319" y="8214740"/>
            <a:ext cx="260985" cy="14097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750" spc="280">
                <a:latin typeface="Cambria Math"/>
                <a:cs typeface="Cambria Math"/>
              </a:rPr>
              <a:t> </a:t>
            </a:r>
            <a:r>
              <a:rPr dirty="0" sz="750" spc="280">
                <a:latin typeface="Cambria Math"/>
                <a:cs typeface="Cambria Math"/>
              </a:rPr>
              <a:t>     </a:t>
            </a:r>
            <a:r>
              <a:rPr dirty="0" sz="750" spc="-40">
                <a:latin typeface="Cambria Math"/>
                <a:cs typeface="Cambria Math"/>
              </a:rPr>
              <a:t> </a:t>
            </a:r>
            <a:r>
              <a:rPr dirty="0" sz="750" spc="280">
                <a:latin typeface="Cambria Math"/>
                <a:cs typeface="Cambria Math"/>
              </a:rPr>
              <a:t> </a:t>
            </a:r>
            <a:endParaRPr sz="75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134870" y="8237601"/>
            <a:ext cx="478790" cy="162560"/>
          </a:xfrm>
          <a:prstGeom prst="rect">
            <a:avLst/>
          </a:prstGeom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900" spc="459">
                <a:latin typeface="Cambria Math"/>
                <a:cs typeface="Cambria Math"/>
              </a:rPr>
              <a:t> </a:t>
            </a:r>
            <a:r>
              <a:rPr dirty="0" sz="900" spc="400">
                <a:latin typeface="Cambria Math"/>
                <a:cs typeface="Cambria Math"/>
              </a:rPr>
              <a:t> </a:t>
            </a:r>
            <a:r>
              <a:rPr dirty="0" sz="900">
                <a:latin typeface="Cambria Math"/>
                <a:cs typeface="Cambria Math"/>
              </a:rPr>
              <a:t>   </a:t>
            </a:r>
            <a:r>
              <a:rPr dirty="0" sz="900" spc="-85">
                <a:latin typeface="Cambria Math"/>
                <a:cs typeface="Cambria Math"/>
              </a:rPr>
              <a:t> </a:t>
            </a:r>
            <a:r>
              <a:rPr dirty="0" sz="900" spc="315">
                <a:latin typeface="Cambria Math"/>
                <a:cs typeface="Cambria Math"/>
              </a:rPr>
              <a:t> </a:t>
            </a:r>
            <a:r>
              <a:rPr dirty="0" sz="900">
                <a:latin typeface="Cambria Math"/>
                <a:cs typeface="Cambria Math"/>
              </a:rPr>
              <a:t>  </a:t>
            </a:r>
            <a:r>
              <a:rPr dirty="0" sz="900" spc="85">
                <a:latin typeface="Cambria Math"/>
                <a:cs typeface="Cambria Math"/>
              </a:rPr>
              <a:t> </a:t>
            </a:r>
            <a:r>
              <a:rPr dirty="0" sz="900" spc="19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642742" y="8234552"/>
            <a:ext cx="29337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129080" y="8536685"/>
            <a:ext cx="28428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45844" algn="l"/>
              </a:tabLst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>
                <a:latin typeface="Cambria Math"/>
                <a:cs typeface="Cambria Math"/>
              </a:rPr>
              <a:t>  </a:t>
            </a:r>
            <a:r>
              <a:rPr dirty="0" baseline="-15432" sz="135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&amp;	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15">
                <a:latin typeface="Cambria Math"/>
                <a:cs typeface="Cambria Math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baseline="2136" sz="1950" spc="127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400">
                <a:latin typeface="Cambria Math"/>
                <a:cs typeface="Cambria Math"/>
              </a:rPr>
              <a:t> </a:t>
            </a:r>
            <a:r>
              <a:rPr dirty="0" sz="1300" spc="9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513077" y="8998457"/>
            <a:ext cx="92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486153" y="9005823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5" h="0">
                <a:moveTo>
                  <a:pt x="0" y="0"/>
                </a:moveTo>
                <a:lnTo>
                  <a:pt x="14782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129080" y="8862821"/>
            <a:ext cx="19856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300" spc="345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baseline="41666" sz="1500" spc="540">
                <a:latin typeface="Cambria Math"/>
                <a:cs typeface="Cambria Math"/>
              </a:rPr>
              <a:t>  </a:t>
            </a:r>
            <a:r>
              <a:rPr dirty="0" baseline="41666" sz="1500" spc="127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i="1">
                <a:latin typeface="Times New Roman"/>
                <a:cs typeface="Times New Roman"/>
              </a:rPr>
              <a:t>n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integer.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385186" y="9286443"/>
            <a:ext cx="1917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432430" y="9481515"/>
            <a:ext cx="946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2397886" y="9480498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4" h="0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129080" y="9341307"/>
            <a:ext cx="19729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68120" algn="l"/>
              </a:tabLst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300" spc="560">
                <a:latin typeface="Cambria Math"/>
                <a:cs typeface="Cambria Math"/>
              </a:rPr>
              <a:t> </a:t>
            </a:r>
            <a:r>
              <a:rPr dirty="0" baseline="-18518" sz="1350" spc="450">
                <a:latin typeface="Cambria Math"/>
                <a:cs typeface="Cambria Math"/>
              </a:rPr>
              <a:t> </a:t>
            </a:r>
            <a:r>
              <a:rPr dirty="0" baseline="-18518" sz="1350" spc="104">
                <a:latin typeface="Cambria Math"/>
                <a:cs typeface="Cambria Math"/>
              </a:rPr>
              <a:t> </a:t>
            </a:r>
            <a:r>
              <a:rPr dirty="0" sz="1300" spc="265">
                <a:latin typeface="Cambria Math"/>
                <a:cs typeface="Cambria Math"/>
              </a:rPr>
              <a:t> </a:t>
            </a:r>
            <a:r>
              <a:rPr dirty="0" sz="1300" spc="254">
                <a:latin typeface="Cambria Math"/>
                <a:cs typeface="Cambria Math"/>
              </a:rPr>
              <a:t>  </a:t>
            </a:r>
            <a:r>
              <a:rPr dirty="0" sz="1300" spc="-6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(	)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300" spc="475">
                <a:latin typeface="Cambria Math"/>
                <a:cs typeface="Cambria Math"/>
              </a:rPr>
              <a:t> </a:t>
            </a:r>
            <a:r>
              <a:rPr dirty="0" baseline="-18518" sz="1350" spc="547">
                <a:latin typeface="Cambria Math"/>
                <a:cs typeface="Cambria Math"/>
              </a:rPr>
              <a:t> </a:t>
            </a:r>
            <a:r>
              <a:rPr dirty="0" sz="1300" spc="35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077082" y="9251441"/>
            <a:ext cx="522605" cy="25971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900"/>
              </a:spcBef>
            </a:pPr>
            <a:r>
              <a:rPr dirty="0" sz="750" spc="390">
                <a:latin typeface="Cambria Math"/>
                <a:cs typeface="Cambria Math"/>
              </a:rPr>
              <a:t> </a:t>
            </a:r>
            <a:r>
              <a:rPr dirty="0" sz="750" spc="285">
                <a:latin typeface="Cambria Math"/>
                <a:cs typeface="Cambria Math"/>
              </a:rPr>
              <a:t> </a:t>
            </a:r>
            <a:r>
              <a:rPr dirty="0" baseline="22222" sz="1125" spc="412">
                <a:latin typeface="Cambria Math"/>
                <a:cs typeface="Cambria Math"/>
              </a:rPr>
              <a:t> </a:t>
            </a:r>
            <a:r>
              <a:rPr dirty="0" sz="800" spc="385">
                <a:latin typeface="Cambria Math"/>
                <a:cs typeface="Cambria Math"/>
              </a:rPr>
              <a:t> </a:t>
            </a:r>
            <a:r>
              <a:rPr dirty="0" baseline="20833" sz="1200" spc="502">
                <a:latin typeface="Cambria Math"/>
                <a:cs typeface="Cambria Math"/>
              </a:rPr>
              <a:t> </a:t>
            </a:r>
            <a:r>
              <a:rPr dirty="0" sz="800" spc="385">
                <a:latin typeface="Cambria Math"/>
                <a:cs typeface="Cambria Math"/>
              </a:rPr>
              <a:t> </a:t>
            </a:r>
            <a:r>
              <a:rPr dirty="0" baseline="20833" sz="1200" spc="487">
                <a:latin typeface="Cambria Math"/>
                <a:cs typeface="Cambria Math"/>
              </a:rPr>
              <a:t> </a:t>
            </a:r>
            <a:r>
              <a:rPr dirty="0" sz="750" spc="130">
                <a:latin typeface="Cambria Math"/>
                <a:cs typeface="Cambria Math"/>
              </a:rPr>
              <a:t> </a:t>
            </a:r>
            <a:endParaRPr sz="75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880"/>
              </a:spcBef>
            </a:pPr>
            <a:r>
              <a:rPr dirty="0" baseline="-17361" sz="1200" spc="46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089782" y="9405111"/>
            <a:ext cx="497205" cy="0"/>
          </a:xfrm>
          <a:custGeom>
            <a:avLst/>
            <a:gdLst/>
            <a:ahLst/>
            <a:cxnLst/>
            <a:rect l="l" t="t" r="r" b="b"/>
            <a:pathLst>
              <a:path w="497204" h="0">
                <a:moveTo>
                  <a:pt x="0" y="0"/>
                </a:moveTo>
                <a:lnTo>
                  <a:pt x="496823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3657980" y="9339783"/>
            <a:ext cx="11023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let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300" spc="440">
                <a:latin typeface="Cambria Math"/>
                <a:cs typeface="Cambria Math"/>
              </a:rPr>
              <a:t> </a:t>
            </a:r>
            <a:r>
              <a:rPr dirty="0" baseline="-15432" sz="1350" spc="577">
                <a:latin typeface="Cambria Math"/>
                <a:cs typeface="Cambria Math"/>
              </a:rPr>
              <a:t> </a:t>
            </a:r>
            <a:r>
              <a:rPr dirty="0" baseline="-15432" sz="1350">
                <a:latin typeface="Cambria Math"/>
                <a:cs typeface="Cambria Math"/>
              </a:rPr>
              <a:t>  </a:t>
            </a:r>
            <a:r>
              <a:rPr dirty="0" baseline="-15432" sz="1350" spc="6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75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r>
              <a:rPr dirty="0" baseline="-15432" sz="1350" spc="104">
                <a:latin typeface="Cambria Math"/>
                <a:cs typeface="Cambria Math"/>
              </a:rPr>
              <a:t> </a:t>
            </a:r>
            <a:r>
              <a:rPr dirty="0" sz="1300" spc="405">
                <a:latin typeface="Cambria Math"/>
                <a:cs typeface="Cambria Math"/>
              </a:rPr>
              <a:t> </a:t>
            </a:r>
            <a:r>
              <a:rPr dirty="0" baseline="-15432" sz="1350" spc="480">
                <a:latin typeface="Cambria Math"/>
                <a:cs typeface="Cambria Math"/>
              </a:rPr>
              <a:t> </a:t>
            </a:r>
            <a:endParaRPr baseline="-15432" sz="1350">
              <a:latin typeface="Cambria Math"/>
              <a:cs typeface="Cambria Math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3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33424" y="539596"/>
            <a:ext cx="2127250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" marR="5080" indent="-247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Partial  Differential</a:t>
            </a:r>
            <a:r>
              <a:rPr dirty="0" sz="1400" spc="-3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Equation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86939" y="1348485"/>
            <a:ext cx="2330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0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99639" y="1624837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5176" y="1485645"/>
            <a:ext cx="21405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865">
                <a:latin typeface="Cambria Math"/>
                <a:cs typeface="Cambria Math"/>
              </a:rPr>
              <a:t> ∑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(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300" spc="35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50819" y="1363725"/>
            <a:ext cx="586105" cy="28892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95"/>
              </a:spcBef>
            </a:pPr>
            <a:r>
              <a:rPr dirty="0" sz="900" spc="465">
                <a:latin typeface="Cambria Math"/>
                <a:cs typeface="Cambria Math"/>
              </a:rPr>
              <a:t> </a:t>
            </a:r>
            <a:r>
              <a:rPr dirty="0" sz="900" spc="340">
                <a:latin typeface="Cambria Math"/>
                <a:cs typeface="Cambria Math"/>
              </a:rPr>
              <a:t> </a:t>
            </a:r>
            <a:r>
              <a:rPr dirty="0" baseline="25925" sz="1125" spc="427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baseline="24305" sz="1200" spc="517">
                <a:latin typeface="Cambria Math"/>
                <a:cs typeface="Cambria Math"/>
              </a:rPr>
              <a:t> </a:t>
            </a:r>
            <a:r>
              <a:rPr dirty="0" sz="1000" spc="459">
                <a:latin typeface="Cambria Math"/>
                <a:cs typeface="Cambria Math"/>
              </a:rPr>
              <a:t> </a:t>
            </a:r>
            <a:r>
              <a:rPr dirty="0" baseline="24305" sz="1200" spc="502">
                <a:latin typeface="Cambria Math"/>
                <a:cs typeface="Cambria Math"/>
              </a:rPr>
              <a:t> </a:t>
            </a:r>
            <a:r>
              <a:rPr dirty="0" sz="900" spc="15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875"/>
              </a:spcBef>
            </a:pPr>
            <a:r>
              <a:rPr dirty="0" baseline="-16666" sz="1500" spc="397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63519" y="1541779"/>
            <a:ext cx="560070" cy="0"/>
          </a:xfrm>
          <a:custGeom>
            <a:avLst/>
            <a:gdLst/>
            <a:ahLst/>
            <a:cxnLst/>
            <a:rect l="l" t="t" r="r" b="b"/>
            <a:pathLst>
              <a:path w="560070" h="0">
                <a:moveTo>
                  <a:pt x="0" y="0"/>
                </a:moveTo>
                <a:lnTo>
                  <a:pt x="559612" y="0"/>
                </a:lnTo>
              </a:path>
            </a:pathLst>
          </a:custGeom>
          <a:ln w="762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94612" y="1272285"/>
            <a:ext cx="8877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57555" algn="l"/>
              </a:tabLst>
            </a:pPr>
            <a:r>
              <a:rPr dirty="0" sz="1000" spc="695">
                <a:latin typeface="Cambria Math"/>
                <a:cs typeface="Cambria Math"/>
              </a:rPr>
              <a:t> </a:t>
            </a:r>
            <a:r>
              <a:rPr dirty="0" sz="1000" spc="695">
                <a:latin typeface="Cambria Math"/>
                <a:cs typeface="Cambria Math"/>
              </a:rPr>
              <a:t>	</a:t>
            </a: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1764537"/>
            <a:ext cx="102108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57555" algn="l"/>
              </a:tabLst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07463" y="2887726"/>
            <a:ext cx="9144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1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2788666"/>
            <a:ext cx="1779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10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(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baseline="-35714" sz="2100" spc="652">
                <a:latin typeface="Cambria Math"/>
                <a:cs typeface="Cambria Math"/>
              </a:rPr>
              <a:t> </a:t>
            </a:r>
            <a:endParaRPr baseline="-35714" sz="21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743835" y="2927857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 h="0">
                <a:moveTo>
                  <a:pt x="0" y="0"/>
                </a:moveTo>
                <a:lnTo>
                  <a:pt x="2118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731135" y="2651506"/>
            <a:ext cx="1024890" cy="376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80"/>
              </a:lnSpc>
              <a:spcBef>
                <a:spcPts val="100"/>
              </a:spcBef>
            </a:pPr>
            <a:r>
              <a:rPr dirty="0" sz="1400" spc="50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253365">
              <a:lnSpc>
                <a:spcPts val="1380"/>
              </a:lnSpc>
            </a:pPr>
            <a:r>
              <a:rPr dirty="0" sz="1300" spc="39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9080" y="1877922"/>
            <a:ext cx="2360930" cy="875030"/>
          </a:xfrm>
          <a:prstGeom prst="rect">
            <a:avLst/>
          </a:prstGeom>
        </p:spPr>
        <p:txBody>
          <a:bodyPr wrap="square" lIns="0" tIns="113030" rIns="0" bIns="0" rtlCol="0" vert="horz">
            <a:spAutoFit/>
          </a:bodyPr>
          <a:lstStyle/>
          <a:p>
            <a:pPr marL="56515">
              <a:lnSpc>
                <a:spcPct val="100000"/>
              </a:lnSpc>
              <a:spcBef>
                <a:spcPts val="89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initial condition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501015">
              <a:lnSpc>
                <a:spcPct val="100000"/>
              </a:lnSpc>
              <a:spcBef>
                <a:spcPts val="54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18461" y="3067557"/>
            <a:ext cx="2755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46957" y="3424173"/>
            <a:ext cx="9969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8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29080" y="3326637"/>
            <a:ext cx="30308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84170" algn="l"/>
              </a:tabLst>
            </a:pPr>
            <a:r>
              <a:rPr dirty="0" sz="1400" spc="-5">
                <a:latin typeface="Times New Roman"/>
                <a:cs typeface="Times New Roman"/>
              </a:rPr>
              <a:t>Using Fourier sine series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expansion:</a:t>
            </a:r>
            <a:r>
              <a:rPr dirty="0" sz="1400" spc="-70">
                <a:latin typeface="Times New Roman"/>
                <a:cs typeface="Times New Roman"/>
              </a:rPr>
              <a:t> </a:t>
            </a:r>
            <a:r>
              <a:rPr dirty="0" sz="1300" spc="56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56453" y="3280917"/>
            <a:ext cx="1733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5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000" spc="36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96078" y="3462273"/>
            <a:ext cx="927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17872" y="3334257"/>
            <a:ext cx="1424940" cy="239395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  <a:tabLst>
                <a:tab pos="1026160" algn="l"/>
              </a:tabLst>
            </a:pPr>
            <a:r>
              <a:rPr dirty="0" sz="1300" spc="-5">
                <a:latin typeface="Cambria Math"/>
                <a:cs typeface="Cambria Math"/>
              </a:rPr>
              <a:t>∫    </a:t>
            </a:r>
            <a:r>
              <a:rPr dirty="0" baseline="2136" sz="1950" spc="-7">
                <a:latin typeface="Cambria Math"/>
                <a:cs typeface="Cambria Math"/>
              </a:rPr>
              <a:t>  </a:t>
            </a:r>
            <a:r>
              <a:rPr dirty="0" baseline="6410" sz="1950" spc="-7">
                <a:latin typeface="Cambria Math"/>
                <a:cs typeface="Cambria Math"/>
              </a:rPr>
              <a:t>  </a:t>
            </a:r>
            <a:r>
              <a:rPr dirty="0" baseline="2136" sz="1950" spc="-7">
                <a:latin typeface="Cambria Math"/>
                <a:cs typeface="Cambria Math"/>
              </a:rPr>
              <a:t> </a:t>
            </a:r>
            <a:r>
              <a:rPr dirty="0" baseline="6410" sz="1950" spc="-7">
                <a:latin typeface="Cambria Math"/>
                <a:cs typeface="Cambria Math"/>
              </a:rPr>
              <a:t>  </a:t>
            </a:r>
            <a:r>
              <a:rPr dirty="0" baseline="2136" sz="1950" spc="-7">
                <a:latin typeface="Cambria Math"/>
                <a:cs typeface="Cambria Math"/>
              </a:rPr>
              <a:t>      </a:t>
            </a:r>
            <a:r>
              <a:rPr dirty="0" baseline="2136" sz="1950" spc="187">
                <a:latin typeface="Cambria Math"/>
                <a:cs typeface="Cambria Math"/>
              </a:rPr>
              <a:t> </a:t>
            </a:r>
            <a:r>
              <a:rPr dirty="0" baseline="2136" sz="1950" spc="142">
                <a:latin typeface="Cambria Math"/>
                <a:cs typeface="Cambria Math"/>
              </a:rPr>
              <a:t>(	)</a:t>
            </a:r>
            <a:r>
              <a:rPr dirty="0" baseline="2136" sz="1950" spc="-89">
                <a:latin typeface="Cambria Math"/>
                <a:cs typeface="Cambria Math"/>
              </a:rPr>
              <a:t> </a:t>
            </a:r>
            <a:r>
              <a:rPr dirty="0" baseline="2136" sz="1950" spc="644">
                <a:latin typeface="Cambria Math"/>
                <a:cs typeface="Cambria Math"/>
              </a:rPr>
              <a:t>  </a:t>
            </a:r>
            <a:endParaRPr baseline="2136" sz="195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80713" y="3251352"/>
            <a:ext cx="326390" cy="38862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45745" algn="l"/>
              </a:tabLst>
            </a:pPr>
            <a:r>
              <a:rPr dirty="0" u="sng" sz="1000" spc="-25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000" spc="33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3970">
              <a:lnSpc>
                <a:spcPct val="100000"/>
              </a:lnSpc>
              <a:spcBef>
                <a:spcPts val="430"/>
              </a:spcBef>
            </a:pPr>
            <a:r>
              <a:rPr dirty="0" sz="1000" spc="30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380357" y="3445510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388742" y="4056760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 h="0">
                <a:moveTo>
                  <a:pt x="0" y="0"/>
                </a:moveTo>
                <a:lnTo>
                  <a:pt x="112775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376042" y="3744595"/>
            <a:ext cx="149415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45235" algn="l"/>
              </a:tabLst>
            </a:pP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	</a:t>
            </a:r>
            <a:r>
              <a:rPr dirty="0" sz="1600" spc="570">
                <a:latin typeface="Cambria Math"/>
                <a:cs typeface="Cambria Math"/>
              </a:rPr>
              <a:t> 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621659" y="4056760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 h="0">
                <a:moveTo>
                  <a:pt x="0" y="0"/>
                </a:moveTo>
                <a:lnTo>
                  <a:pt x="241096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731135" y="3724783"/>
            <a:ext cx="10541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37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656458" y="4146930"/>
            <a:ext cx="1104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078482" y="3653154"/>
            <a:ext cx="16065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076825" y="3744595"/>
            <a:ext cx="2609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70">
                <a:latin typeface="Cambria Math"/>
                <a:cs typeface="Cambria Math"/>
              </a:rPr>
              <a:t> 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003805" y="4035678"/>
            <a:ext cx="3270885" cy="37973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384810">
              <a:lnSpc>
                <a:spcPct val="100000"/>
              </a:lnSpc>
              <a:tabLst>
                <a:tab pos="1681480" algn="l"/>
                <a:tab pos="3149600" algn="l"/>
              </a:tabLst>
            </a:pP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	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	</a:t>
            </a:r>
            <a:r>
              <a:rPr dirty="0" sz="1600" spc="495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089525" y="4056760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 h="0">
                <a:moveTo>
                  <a:pt x="0" y="0"/>
                </a:moveTo>
                <a:lnTo>
                  <a:pt x="241096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129080" y="3898519"/>
            <a:ext cx="45599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51610" algn="l"/>
                <a:tab pos="2766695" algn="l"/>
                <a:tab pos="4236085" algn="l"/>
              </a:tabLst>
            </a:pPr>
            <a:r>
              <a:rPr dirty="0" sz="1600" spc="60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sz="1600" spc="-25">
                <a:latin typeface="Cambria Math"/>
                <a:cs typeface="Cambria Math"/>
              </a:rPr>
              <a:t> </a:t>
            </a:r>
            <a:r>
              <a:rPr dirty="0" sz="1600" spc="-80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15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165">
                <a:latin typeface="Cambria Math"/>
                <a:cs typeface="Cambria Math"/>
              </a:rPr>
              <a:t> </a:t>
            </a:r>
            <a:r>
              <a:rPr dirty="0" sz="1600" spc="1060">
                <a:latin typeface="Cambria Math"/>
                <a:cs typeface="Cambria Math"/>
              </a:rPr>
              <a:t>∑	</a:t>
            </a:r>
            <a:r>
              <a:rPr dirty="0" sz="1600" spc="345">
                <a:latin typeface="Cambria Math"/>
                <a:cs typeface="Cambria Math"/>
              </a:rPr>
              <a:t>∫  </a:t>
            </a:r>
            <a:r>
              <a:rPr dirty="0" baseline="1736" sz="2400" spc="517">
                <a:latin typeface="Cambria Math"/>
                <a:cs typeface="Cambria Math"/>
              </a:rPr>
              <a:t> </a:t>
            </a:r>
            <a:r>
              <a:rPr dirty="0" sz="1600" spc="345">
                <a:latin typeface="Cambria Math"/>
                <a:cs typeface="Cambria Math"/>
              </a:rPr>
              <a:t> </a:t>
            </a:r>
            <a:r>
              <a:rPr dirty="0" baseline="1736" sz="2400" spc="517">
                <a:latin typeface="Cambria Math"/>
                <a:cs typeface="Cambria Math"/>
              </a:rPr>
              <a:t> </a:t>
            </a:r>
            <a:r>
              <a:rPr dirty="0" sz="1600" spc="345">
                <a:latin typeface="Cambria Math"/>
                <a:cs typeface="Cambria Math"/>
              </a:rPr>
              <a:t>  </a:t>
            </a:r>
            <a:r>
              <a:rPr dirty="0" sz="1600" spc="875">
                <a:latin typeface="Cambria Math"/>
                <a:cs typeface="Cambria Math"/>
              </a:rPr>
              <a:t> </a:t>
            </a:r>
            <a:r>
              <a:rPr dirty="0" sz="1600" spc="114">
                <a:latin typeface="Cambria Math"/>
                <a:cs typeface="Cambria Math"/>
              </a:rPr>
              <a:t>(	)        </a:t>
            </a:r>
            <a:r>
              <a:rPr dirty="0" baseline="-10416" sz="2400" spc="172">
                <a:latin typeface="Cambria Math"/>
                <a:cs typeface="Cambria Math"/>
              </a:rPr>
              <a:t>  </a:t>
            </a:r>
            <a:r>
              <a:rPr dirty="0" sz="1600" spc="114">
                <a:latin typeface="Cambria Math"/>
                <a:cs typeface="Cambria Math"/>
              </a:rPr>
              <a:t>    </a:t>
            </a:r>
            <a:r>
              <a:rPr dirty="0" sz="1600" spc="180">
                <a:latin typeface="Cambria Math"/>
                <a:cs typeface="Cambria Math"/>
              </a:rPr>
              <a:t> </a:t>
            </a:r>
            <a:r>
              <a:rPr dirty="0" sz="1600" spc="114">
                <a:latin typeface="Cambria Math"/>
                <a:cs typeface="Cambria Math"/>
              </a:rPr>
              <a:t>(	)</a:t>
            </a:r>
            <a:r>
              <a:rPr dirty="0" sz="1600" spc="-80">
                <a:latin typeface="Cambria Math"/>
                <a:cs typeface="Cambria Math"/>
              </a:rPr>
              <a:t> </a:t>
            </a:r>
            <a:r>
              <a:rPr dirty="0" sz="1300" spc="355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663946" y="3772026"/>
            <a:ext cx="556895" cy="30543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95"/>
              </a:spcBef>
            </a:pPr>
            <a:r>
              <a:rPr dirty="0" sz="900" spc="465">
                <a:latin typeface="Cambria Math"/>
                <a:cs typeface="Cambria Math"/>
              </a:rPr>
              <a:t> </a:t>
            </a:r>
            <a:r>
              <a:rPr dirty="0" sz="900" spc="340">
                <a:latin typeface="Cambria Math"/>
                <a:cs typeface="Cambria Math"/>
              </a:rPr>
              <a:t> </a:t>
            </a:r>
            <a:r>
              <a:rPr dirty="0" baseline="29629" sz="1125" spc="442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7" sz="1200" spc="46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baseline="27777" sz="1200" spc="465">
                <a:latin typeface="Cambria Math"/>
                <a:cs typeface="Cambria Math"/>
              </a:rPr>
              <a:t> </a:t>
            </a:r>
            <a:r>
              <a:rPr dirty="0" sz="900" spc="155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  <a:p>
            <a:pPr algn="ctr" marR="635">
              <a:lnSpc>
                <a:spcPct val="100000"/>
              </a:lnSpc>
              <a:spcBef>
                <a:spcPts val="1010"/>
              </a:spcBef>
            </a:pPr>
            <a:r>
              <a:rPr dirty="0" baseline="-22222" sz="1500" spc="450">
                <a:latin typeface="Cambria Math"/>
                <a:cs typeface="Cambria Math"/>
              </a:rPr>
              <a:t> </a:t>
            </a:r>
            <a:r>
              <a:rPr dirty="0" sz="800" spc="265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676646" y="3955414"/>
            <a:ext cx="530860" cy="0"/>
          </a:xfrm>
          <a:custGeom>
            <a:avLst/>
            <a:gdLst/>
            <a:ahLst/>
            <a:cxnLst/>
            <a:rect l="l" t="t" r="r" b="b"/>
            <a:pathLst>
              <a:path w="530860" h="0">
                <a:moveTo>
                  <a:pt x="0" y="0"/>
                </a:moveTo>
                <a:lnTo>
                  <a:pt x="530351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129080" y="4377664"/>
            <a:ext cx="5304155" cy="1859280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469265" indent="-228600">
              <a:lnSpc>
                <a:spcPct val="100000"/>
              </a:lnSpc>
              <a:spcBef>
                <a:spcPts val="805"/>
              </a:spcBef>
              <a:buSzPct val="85714"/>
              <a:buFont typeface="Wingdings"/>
              <a:buChar char=""/>
              <a:tabLst>
                <a:tab pos="469900" algn="l"/>
              </a:tabLst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 of wave Equation</a:t>
            </a:r>
            <a:endParaRPr sz="1400">
              <a:latin typeface="Times New Roman"/>
              <a:cs typeface="Times New Roman"/>
            </a:endParaRPr>
          </a:p>
          <a:p>
            <a:pPr marL="12700" indent="220345">
              <a:lnSpc>
                <a:spcPct val="100000"/>
              </a:lnSpc>
              <a:spcBef>
                <a:spcPts val="710"/>
              </a:spcBef>
            </a:pP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separation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variables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technique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used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study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wave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36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equation on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finite interval. </a:t>
            </a:r>
            <a:r>
              <a:rPr dirty="0" sz="1400" spc="-1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illustrate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physical origin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wave  equation consider small transverse </a:t>
            </a:r>
            <a:r>
              <a:rPr dirty="0" sz="1400">
                <a:latin typeface="Times New Roman"/>
                <a:cs typeface="Times New Roman"/>
              </a:rPr>
              <a:t>(one </a:t>
            </a:r>
            <a:r>
              <a:rPr dirty="0" sz="1400" spc="-5">
                <a:latin typeface="Times New Roman"/>
                <a:cs typeface="Times New Roman"/>
              </a:rPr>
              <a:t>dimensional) vibrations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an  </a:t>
            </a:r>
            <a:r>
              <a:rPr dirty="0" sz="1400" spc="-5">
                <a:latin typeface="Times New Roman"/>
                <a:cs typeface="Times New Roman"/>
              </a:rPr>
              <a:t>elastic string with ends fixed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i="1">
                <a:latin typeface="Times New Roman"/>
                <a:cs typeface="Times New Roman"/>
              </a:rPr>
              <a:t>x = 0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i="1">
                <a:latin typeface="Times New Roman"/>
                <a:cs typeface="Times New Roman"/>
              </a:rPr>
              <a:t>x = L</a:t>
            </a:r>
            <a:r>
              <a:rPr dirty="0" sz="1400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The general form </a:t>
            </a:r>
            <a:r>
              <a:rPr dirty="0" sz="1400">
                <a:latin typeface="Times New Roman"/>
                <a:cs typeface="Times New Roman"/>
              </a:rPr>
              <a:t>of the  </a:t>
            </a:r>
            <a:r>
              <a:rPr dirty="0" sz="1400" spc="-5">
                <a:latin typeface="Times New Roman"/>
                <a:cs typeface="Times New Roman"/>
              </a:rPr>
              <a:t>speed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which wave is propagated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given in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141780" y="6522084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0" y="0"/>
                </a:moveTo>
                <a:lnTo>
                  <a:pt x="2346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129080" y="6276212"/>
            <a:ext cx="96202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baseline="24305" sz="1200" spc="502">
                <a:latin typeface="Cambria Math"/>
                <a:cs typeface="Cambria Math"/>
              </a:rPr>
              <a:t> </a:t>
            </a: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-30">
                <a:latin typeface="Cambria Math"/>
                <a:cs typeface="Cambria Math"/>
              </a:rPr>
              <a:t> </a:t>
            </a:r>
            <a:r>
              <a:rPr dirty="0" baseline="-33730" sz="2100" spc="1110">
                <a:latin typeface="Cambria Math"/>
                <a:cs typeface="Cambria Math"/>
              </a:rPr>
              <a:t> </a:t>
            </a:r>
            <a:r>
              <a:rPr dirty="0" baseline="-33730" sz="2100">
                <a:latin typeface="Cambria Math"/>
                <a:cs typeface="Cambria Math"/>
              </a:rPr>
              <a:t> </a:t>
            </a:r>
            <a:r>
              <a:rPr dirty="0" baseline="-33730" sz="2100" spc="104">
                <a:latin typeface="Cambria Math"/>
                <a:cs typeface="Cambria Math"/>
              </a:rPr>
              <a:t> </a:t>
            </a:r>
            <a:r>
              <a:rPr dirty="0" baseline="-33730" sz="2100" spc="607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97">
                <a:latin typeface="Cambria Math"/>
                <a:cs typeface="Cambria Math"/>
              </a:rPr>
              <a:t> 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baseline="24305" sz="1200" spc="502">
                <a:latin typeface="Cambria Math"/>
                <a:cs typeface="Cambria Math"/>
              </a:rPr>
              <a:t> </a:t>
            </a:r>
            <a:r>
              <a:rPr dirty="0" sz="1000" spc="409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38224" y="6523101"/>
            <a:ext cx="950594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710565" algn="l"/>
              </a:tabLst>
            </a:pPr>
            <a:r>
              <a:rPr dirty="0" sz="1000" spc="459">
                <a:latin typeface="Cambria Math"/>
                <a:cs typeface="Cambria Math"/>
              </a:rPr>
              <a:t> </a:t>
            </a:r>
            <a:r>
              <a:rPr dirty="0" sz="1000" spc="275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r>
              <a:rPr dirty="0" baseline="20833" sz="1200">
                <a:latin typeface="Cambria Math"/>
                <a:cs typeface="Cambria Math"/>
              </a:rPr>
              <a:t>	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847342" y="6522084"/>
            <a:ext cx="234950" cy="0"/>
          </a:xfrm>
          <a:custGeom>
            <a:avLst/>
            <a:gdLst/>
            <a:ahLst/>
            <a:cxnLst/>
            <a:rect l="l" t="t" r="r" b="b"/>
            <a:pathLst>
              <a:path w="234950" h="0">
                <a:moveTo>
                  <a:pt x="0" y="0"/>
                </a:moveTo>
                <a:lnTo>
                  <a:pt x="23469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177923" y="6381368"/>
            <a:ext cx="8312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29080" y="6645630"/>
            <a:ext cx="4920615" cy="9525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To solve this equation, separation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variables can be used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follow:  First step: Consider the boundary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initial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conditions: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73276" y="7572222"/>
            <a:ext cx="2272665" cy="65024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47625">
              <a:lnSpc>
                <a:spcPct val="100000"/>
              </a:lnSpc>
              <a:spcBef>
                <a:spcPts val="780"/>
              </a:spcBef>
            </a:pPr>
            <a:r>
              <a:rPr dirty="0" sz="1400" spc="49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217472" y="8532114"/>
            <a:ext cx="2000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7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84122" y="8501633"/>
            <a:ext cx="2482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229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29080" y="8277605"/>
            <a:ext cx="2320290" cy="375285"/>
          </a:xfrm>
          <a:prstGeom prst="rect">
            <a:avLst/>
          </a:prstGeom>
        </p:spPr>
        <p:txBody>
          <a:bodyPr wrap="square" lIns="0" tIns="169545" rIns="0" bIns="0" rtlCol="0" vert="horz">
            <a:spAutoFit/>
          </a:bodyPr>
          <a:lstStyle/>
          <a:p>
            <a:pPr marL="12700">
              <a:lnSpc>
                <a:spcPts val="165"/>
              </a:lnSpc>
              <a:spcBef>
                <a:spcPts val="1335"/>
              </a:spcBef>
            </a:pPr>
            <a:r>
              <a:rPr dirty="0" baseline="-41666" sz="2100" spc="412">
                <a:latin typeface="Cambria Math"/>
                <a:cs typeface="Cambria Math"/>
              </a:rPr>
              <a:t> </a:t>
            </a:r>
            <a:r>
              <a:rPr dirty="0" u="sng" sz="1400" spc="-35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400" spc="50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sz="1400" spc="49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92735">
              <a:lnSpc>
                <a:spcPts val="1350"/>
              </a:lnSpc>
              <a:tabLst>
                <a:tab pos="647700" algn="l"/>
              </a:tabLst>
            </a:pP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 </a:t>
            </a:r>
            <a:r>
              <a:rPr dirty="0" sz="1400" spc="420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29080" y="8701887"/>
            <a:ext cx="5302885" cy="955040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 spc="-5">
                <a:latin typeface="Times New Roman"/>
                <a:cs typeface="Times New Roman"/>
              </a:rPr>
              <a:t>Second step: Finding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factorized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solutions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4300"/>
              </a:lnSpc>
              <a:spcBef>
                <a:spcPts val="25"/>
              </a:spcBef>
            </a:pPr>
            <a:r>
              <a:rPr dirty="0" sz="1400" spc="-5">
                <a:latin typeface="Times New Roman"/>
                <a:cs typeface="Times New Roman"/>
              </a:rPr>
              <a:t>The factorized function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solution </a:t>
            </a:r>
            <a:r>
              <a:rPr dirty="0" sz="1400">
                <a:latin typeface="Times New Roman"/>
                <a:cs typeface="Times New Roman"/>
              </a:rPr>
              <a:t>to the </a:t>
            </a:r>
            <a:r>
              <a:rPr dirty="0" sz="1400" spc="-10">
                <a:latin typeface="Times New Roman"/>
                <a:cs typeface="Times New Roman"/>
              </a:rPr>
              <a:t>wave  </a:t>
            </a:r>
            <a:r>
              <a:rPr dirty="0" sz="1400" spc="-5">
                <a:latin typeface="Times New Roman"/>
                <a:cs typeface="Times New Roman"/>
              </a:rPr>
              <a:t>equation (13)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only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342257" y="7515225"/>
            <a:ext cx="1519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Boundary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conditions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914775" y="7348854"/>
            <a:ext cx="209550" cy="621030"/>
          </a:xfrm>
          <a:custGeom>
            <a:avLst/>
            <a:gdLst/>
            <a:ahLst/>
            <a:cxnLst/>
            <a:rect l="l" t="t" r="r" b="b"/>
            <a:pathLst>
              <a:path w="209550" h="621029">
                <a:moveTo>
                  <a:pt x="0" y="0"/>
                </a:moveTo>
                <a:lnTo>
                  <a:pt x="40802" y="4060"/>
                </a:lnTo>
                <a:lnTo>
                  <a:pt x="74104" y="15144"/>
                </a:lnTo>
                <a:lnTo>
                  <a:pt x="96547" y="31611"/>
                </a:lnTo>
                <a:lnTo>
                  <a:pt x="104775" y="51815"/>
                </a:lnTo>
                <a:lnTo>
                  <a:pt x="104775" y="258698"/>
                </a:lnTo>
                <a:lnTo>
                  <a:pt x="113002" y="278903"/>
                </a:lnTo>
                <a:lnTo>
                  <a:pt x="135445" y="295370"/>
                </a:lnTo>
                <a:lnTo>
                  <a:pt x="168747" y="306454"/>
                </a:lnTo>
                <a:lnTo>
                  <a:pt x="209550" y="310514"/>
                </a:lnTo>
                <a:lnTo>
                  <a:pt x="168747" y="314575"/>
                </a:lnTo>
                <a:lnTo>
                  <a:pt x="135445" y="325659"/>
                </a:lnTo>
                <a:lnTo>
                  <a:pt x="113002" y="342126"/>
                </a:lnTo>
                <a:lnTo>
                  <a:pt x="104775" y="362330"/>
                </a:lnTo>
                <a:lnTo>
                  <a:pt x="104775" y="569213"/>
                </a:lnTo>
                <a:lnTo>
                  <a:pt x="96547" y="589418"/>
                </a:lnTo>
                <a:lnTo>
                  <a:pt x="74104" y="605885"/>
                </a:lnTo>
                <a:lnTo>
                  <a:pt x="40802" y="616969"/>
                </a:lnTo>
                <a:lnTo>
                  <a:pt x="0" y="62102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4371213" y="8065389"/>
            <a:ext cx="12261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Initial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conditions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914775" y="7969884"/>
            <a:ext cx="209550" cy="621030"/>
          </a:xfrm>
          <a:custGeom>
            <a:avLst/>
            <a:gdLst/>
            <a:ahLst/>
            <a:cxnLst/>
            <a:rect l="l" t="t" r="r" b="b"/>
            <a:pathLst>
              <a:path w="209550" h="621029">
                <a:moveTo>
                  <a:pt x="0" y="0"/>
                </a:moveTo>
                <a:lnTo>
                  <a:pt x="40802" y="4060"/>
                </a:lnTo>
                <a:lnTo>
                  <a:pt x="74104" y="15144"/>
                </a:lnTo>
                <a:lnTo>
                  <a:pt x="96547" y="31611"/>
                </a:lnTo>
                <a:lnTo>
                  <a:pt x="104775" y="51816"/>
                </a:lnTo>
                <a:lnTo>
                  <a:pt x="104775" y="258699"/>
                </a:lnTo>
                <a:lnTo>
                  <a:pt x="113002" y="278903"/>
                </a:lnTo>
                <a:lnTo>
                  <a:pt x="135445" y="295370"/>
                </a:lnTo>
                <a:lnTo>
                  <a:pt x="168747" y="306454"/>
                </a:lnTo>
                <a:lnTo>
                  <a:pt x="209550" y="310515"/>
                </a:lnTo>
                <a:lnTo>
                  <a:pt x="168747" y="314575"/>
                </a:lnTo>
                <a:lnTo>
                  <a:pt x="135445" y="325659"/>
                </a:lnTo>
                <a:lnTo>
                  <a:pt x="113002" y="342126"/>
                </a:lnTo>
                <a:lnTo>
                  <a:pt x="104775" y="362331"/>
                </a:lnTo>
                <a:lnTo>
                  <a:pt x="104775" y="569341"/>
                </a:lnTo>
                <a:lnTo>
                  <a:pt x="96547" y="589472"/>
                </a:lnTo>
                <a:lnTo>
                  <a:pt x="74104" y="605901"/>
                </a:lnTo>
                <a:lnTo>
                  <a:pt x="40802" y="616971"/>
                </a:lnTo>
                <a:lnTo>
                  <a:pt x="0" y="62103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3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351910" y="1544827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 h="0">
                <a:moveTo>
                  <a:pt x="0" y="0"/>
                </a:moveTo>
                <a:lnTo>
                  <a:pt x="103632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33424" y="539596"/>
            <a:ext cx="2842895" cy="1115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6830" marR="720725" indent="-24765">
              <a:lnSpc>
                <a:spcPct val="130700"/>
              </a:lnSpc>
              <a:spcBef>
                <a:spcPts val="10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Three: Partial  Differential</a:t>
            </a:r>
            <a:r>
              <a:rPr dirty="0" sz="1400" spc="-30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Equation</a:t>
            </a:r>
            <a:endParaRPr sz="1400">
              <a:latin typeface="Lucida Calligraphy"/>
              <a:cs typeface="Lucida Calligraphy"/>
            </a:endParaRPr>
          </a:p>
          <a:p>
            <a:pPr>
              <a:lnSpc>
                <a:spcPct val="100000"/>
              </a:lnSpc>
            </a:pPr>
            <a:endParaRPr sz="2150">
              <a:latin typeface="Times New Roman"/>
              <a:cs typeface="Times New Roman"/>
            </a:endParaRPr>
          </a:p>
          <a:p>
            <a:pPr marL="307975">
              <a:lnSpc>
                <a:spcPct val="100000"/>
              </a:lnSpc>
              <a:tabLst>
                <a:tab pos="2240915" algn="l"/>
              </a:tabLst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-15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baseline="1984" sz="2100">
                <a:latin typeface="Cambria Math"/>
                <a:cs typeface="Cambria Math"/>
              </a:rPr>
              <a:t>    </a:t>
            </a:r>
            <a:r>
              <a:rPr dirty="0" sz="1400">
                <a:latin typeface="Cambria Math"/>
                <a:cs typeface="Cambria Math"/>
              </a:rPr>
              <a:t>      </a:t>
            </a:r>
            <a:r>
              <a:rPr dirty="0" baseline="19841" sz="2100">
                <a:latin typeface="Cambria Math"/>
                <a:cs typeface="Cambria Math"/>
              </a:rPr>
              <a:t> 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1984" sz="2100">
                <a:latin typeface="Cambria Math"/>
                <a:cs typeface="Cambria Math"/>
              </a:rPr>
              <a:t>	</a:t>
            </a:r>
            <a:r>
              <a:rPr dirty="0" sz="1400" spc="-5">
                <a:latin typeface="Times New Roman"/>
                <a:cs typeface="Times New Roman"/>
              </a:rPr>
              <a:t>Or</a:t>
            </a:r>
            <a:r>
              <a:rPr dirty="0" baseline="37698" sz="2100" spc="337">
                <a:latin typeface="Times New Roman"/>
                <a:cs typeface="Times New Roman"/>
              </a:rPr>
              <a:t> </a:t>
            </a:r>
            <a:r>
              <a:rPr dirty="0" baseline="55555" sz="1725">
                <a:latin typeface="Cambria Math"/>
                <a:cs typeface="Cambria Math"/>
              </a:rPr>
              <a:t>̿ </a:t>
            </a:r>
            <a:r>
              <a:rPr dirty="0" baseline="55555" sz="1725" spc="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81425" y="1299717"/>
            <a:ext cx="10858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9661" sz="1725" spc="-157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̿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39210" y="1545081"/>
            <a:ext cx="638810" cy="201295"/>
          </a:xfrm>
          <a:prstGeom prst="rect">
            <a:avLst/>
          </a:prstGeom>
        </p:spPr>
        <p:txBody>
          <a:bodyPr wrap="square" lIns="0" tIns="158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75285" algn="l"/>
              </a:tabLst>
            </a:pPr>
            <a:r>
              <a:rPr dirty="0" sz="1150" spc="535">
                <a:latin typeface="Cambria Math"/>
                <a:cs typeface="Cambria Math"/>
              </a:rPr>
              <a:t> </a:t>
            </a:r>
            <a:r>
              <a:rPr dirty="0" sz="1150" spc="535">
                <a:latin typeface="Cambria Math"/>
                <a:cs typeface="Cambria Math"/>
              </a:rPr>
              <a:t>	</a:t>
            </a:r>
            <a:r>
              <a:rPr dirty="0" sz="1150" spc="375">
                <a:latin typeface="Cambria Math"/>
                <a:cs typeface="Cambria Math"/>
              </a:rPr>
              <a:t> </a:t>
            </a:r>
            <a:r>
              <a:rPr dirty="0" baseline="20467" sz="1425" spc="615">
                <a:latin typeface="Cambria Math"/>
                <a:cs typeface="Cambria Math"/>
              </a:rPr>
              <a:t> </a:t>
            </a:r>
            <a:r>
              <a:rPr dirty="0" sz="1150" spc="45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714877" y="1544827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5" h="0">
                <a:moveTo>
                  <a:pt x="0" y="0"/>
                </a:moveTo>
                <a:lnTo>
                  <a:pt x="254508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29080" y="1889505"/>
            <a:ext cx="1955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98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13002" y="2047747"/>
            <a:ext cx="104139" cy="0"/>
          </a:xfrm>
          <a:custGeom>
            <a:avLst/>
            <a:gdLst/>
            <a:ahLst/>
            <a:cxnLst/>
            <a:rect l="l" t="t" r="r" b="b"/>
            <a:pathLst>
              <a:path w="104140" h="0">
                <a:moveTo>
                  <a:pt x="0" y="0"/>
                </a:moveTo>
                <a:lnTo>
                  <a:pt x="103631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400302" y="1746249"/>
            <a:ext cx="551815" cy="269240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  <a:tabLst>
                <a:tab pos="455930" algn="l"/>
              </a:tabLst>
            </a:pPr>
            <a:r>
              <a:rPr dirty="0" baseline="-9661" sz="1725" spc="-15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̿</a:t>
            </a:r>
            <a:r>
              <a:rPr dirty="0" baseline="-55555" sz="1725">
                <a:latin typeface="Cambria Math"/>
                <a:cs typeface="Cambria Math"/>
              </a:rPr>
              <a:t>	</a:t>
            </a:r>
            <a:r>
              <a:rPr dirty="0" sz="1150">
                <a:latin typeface="Cambria Math"/>
                <a:cs typeface="Cambria Math"/>
              </a:rPr>
              <a:t>̿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00302" y="2048001"/>
            <a:ext cx="638175" cy="201295"/>
          </a:xfrm>
          <a:prstGeom prst="rect">
            <a:avLst/>
          </a:prstGeom>
        </p:spPr>
        <p:txBody>
          <a:bodyPr wrap="square" lIns="0" tIns="158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375285" algn="l"/>
              </a:tabLst>
            </a:pPr>
            <a:r>
              <a:rPr dirty="0" sz="1150" spc="535">
                <a:latin typeface="Cambria Math"/>
                <a:cs typeface="Cambria Math"/>
              </a:rPr>
              <a:t> </a:t>
            </a:r>
            <a:r>
              <a:rPr dirty="0" sz="1150" spc="535">
                <a:latin typeface="Cambria Math"/>
                <a:cs typeface="Cambria Math"/>
              </a:rPr>
              <a:t>	</a:t>
            </a:r>
            <a:r>
              <a:rPr dirty="0" sz="1150" spc="375">
                <a:latin typeface="Cambria Math"/>
                <a:cs typeface="Cambria Math"/>
              </a:rPr>
              <a:t> </a:t>
            </a:r>
            <a:r>
              <a:rPr dirty="0" baseline="20467" sz="1425" spc="615">
                <a:latin typeface="Cambria Math"/>
                <a:cs typeface="Cambria Math"/>
              </a:rPr>
              <a:t> </a:t>
            </a:r>
            <a:r>
              <a:rPr dirty="0" sz="1150" spc="45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775714" y="2047747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5" h="0">
                <a:moveTo>
                  <a:pt x="0" y="0"/>
                </a:moveTo>
                <a:lnTo>
                  <a:pt x="254507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061717" y="1913889"/>
            <a:ext cx="17265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 , </a:t>
            </a: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>
                <a:latin typeface="Times New Roman"/>
                <a:cs typeface="Times New Roman"/>
              </a:rPr>
              <a:t>k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constant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141780" y="2520949"/>
            <a:ext cx="90170" cy="0"/>
          </a:xfrm>
          <a:custGeom>
            <a:avLst/>
            <a:gdLst/>
            <a:ahLst/>
            <a:cxnLst/>
            <a:rect l="l" t="t" r="r" b="b"/>
            <a:pathLst>
              <a:path w="90169" h="0">
                <a:moveTo>
                  <a:pt x="0" y="0"/>
                </a:moveTo>
                <a:lnTo>
                  <a:pt x="8991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29080" y="2380233"/>
            <a:ext cx="1976120" cy="626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95"/>
              </a:lnSpc>
              <a:spcBef>
                <a:spcPts val="100"/>
              </a:spcBef>
            </a:pPr>
            <a:r>
              <a:rPr dirty="0" baseline="47222" sz="1500" spc="-7">
                <a:latin typeface="Cambria Math"/>
                <a:cs typeface="Cambria Math"/>
              </a:rPr>
              <a:t> </a:t>
            </a:r>
            <a:r>
              <a:rPr dirty="0" baseline="55555" sz="1500">
                <a:latin typeface="Cambria Math"/>
                <a:cs typeface="Cambria Math"/>
              </a:rPr>
              <a:t>̿</a:t>
            </a:r>
            <a:r>
              <a:rPr dirty="0" sz="1000" spc="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9920" sz="2100" spc="20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915"/>
              </a:lnSpc>
            </a:pPr>
            <a:r>
              <a:rPr dirty="0" sz="1000" spc="4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  <a:tabLst>
                <a:tab pos="1156970" algn="l"/>
              </a:tabLst>
            </a:pP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9920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3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08328" y="3078225"/>
            <a:ext cx="10858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9661" sz="1725" spc="-157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̿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29080" y="3323589"/>
            <a:ext cx="275590" cy="201295"/>
          </a:xfrm>
          <a:prstGeom prst="rect">
            <a:avLst/>
          </a:prstGeom>
        </p:spPr>
        <p:txBody>
          <a:bodyPr wrap="square" lIns="0" tIns="158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dirty="0" sz="1150" spc="375">
                <a:latin typeface="Cambria Math"/>
                <a:cs typeface="Cambria Math"/>
              </a:rPr>
              <a:t> </a:t>
            </a:r>
            <a:r>
              <a:rPr dirty="0" baseline="20467" sz="1425" spc="607">
                <a:latin typeface="Cambria Math"/>
                <a:cs typeface="Cambria Math"/>
              </a:rPr>
              <a:t> </a:t>
            </a:r>
            <a:r>
              <a:rPr dirty="0" sz="1150" spc="45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141780" y="3323335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4" h="0">
                <a:moveTo>
                  <a:pt x="0" y="0"/>
                </a:moveTo>
                <a:lnTo>
                  <a:pt x="254507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427733" y="3189477"/>
            <a:ext cx="13976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 </a:t>
            </a:r>
            <a:r>
              <a:rPr dirty="0" baseline="9920" sz="2100" spc="-21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0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370330" y="3954779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129080" y="3476888"/>
            <a:ext cx="4506595" cy="679450"/>
          </a:xfrm>
          <a:prstGeom prst="rect">
            <a:avLst/>
          </a:prstGeom>
        </p:spPr>
        <p:txBody>
          <a:bodyPr wrap="square" lIns="0" tIns="142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9920" sz="2100" spc="1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600" spc="375">
                <a:latin typeface="Cambria Math"/>
                <a:cs typeface="Cambria Math"/>
              </a:rPr>
              <a:t> </a:t>
            </a:r>
            <a:r>
              <a:rPr dirty="0" baseline="24154" sz="1725" spc="652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765"/>
              </a:spcBef>
              <a:tabLst>
                <a:tab pos="1352550" algn="l"/>
              </a:tabLst>
            </a:pPr>
            <a:r>
              <a:rPr dirty="0" sz="1400" spc="-5">
                <a:latin typeface="Times New Roman"/>
                <a:cs typeface="Times New Roman"/>
              </a:rPr>
              <a:t>When	</a:t>
            </a:r>
            <a:r>
              <a:rPr dirty="0" sz="1400" spc="-5">
                <a:latin typeface="Times New Roman"/>
                <a:cs typeface="Times New Roman"/>
              </a:rPr>
              <a:t>then eq.(14) </a:t>
            </a:r>
            <a:r>
              <a:rPr dirty="0" sz="1400">
                <a:latin typeface="Times New Roman"/>
                <a:cs typeface="Times New Roman"/>
              </a:rPr>
              <a:t>&amp; eq.(15)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written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29080" y="4187517"/>
            <a:ext cx="1276985" cy="664845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9920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9920" sz="2100" spc="1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800" spc="430">
                <a:latin typeface="Cambria Math"/>
                <a:cs typeface="Cambria Math"/>
              </a:rPr>
              <a:t> </a:t>
            </a:r>
            <a:r>
              <a:rPr dirty="0" baseline="23504" sz="1950" spc="644">
                <a:latin typeface="Cambria Math"/>
                <a:cs typeface="Cambria Math"/>
              </a:rPr>
              <a:t> </a:t>
            </a:r>
            <a:r>
              <a:rPr dirty="0" baseline="23504" sz="1950" spc="127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28086" y="4253610"/>
            <a:ext cx="851535" cy="5886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(16)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(17)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370330" y="5586729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129080" y="4801336"/>
            <a:ext cx="4727575" cy="987425"/>
          </a:xfrm>
          <a:prstGeom prst="rect">
            <a:avLst/>
          </a:prstGeom>
        </p:spPr>
        <p:txBody>
          <a:bodyPr wrap="square" lIns="0" tIns="1219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400" spc="-5">
                <a:latin typeface="Times New Roman"/>
                <a:cs typeface="Times New Roman"/>
              </a:rPr>
              <a:t>The solutions </a:t>
            </a:r>
            <a:r>
              <a:rPr dirty="0" sz="1400">
                <a:latin typeface="Times New Roman"/>
                <a:cs typeface="Times New Roman"/>
              </a:rPr>
              <a:t>of eq. (16) &amp; eq. </a:t>
            </a:r>
            <a:r>
              <a:rPr dirty="0" sz="1400" spc="-5">
                <a:latin typeface="Times New Roman"/>
                <a:cs typeface="Times New Roman"/>
              </a:rPr>
              <a:t>(17)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  <a:tabLst>
                <a:tab pos="2135505" algn="l"/>
                <a:tab pos="2586990" algn="l"/>
              </a:tabLst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09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8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&amp;	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0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1367" sz="1950" spc="457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 spc="-22">
                <a:latin typeface="Cambria Math"/>
                <a:cs typeface="Cambria Math"/>
              </a:rPr>
              <a:t> </a:t>
            </a:r>
            <a:r>
              <a:rPr dirty="0" baseline="27777" sz="1500" spc="32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1367" sz="1950" spc="1019">
                <a:latin typeface="Cambria Math"/>
                <a:cs typeface="Cambria Math"/>
              </a:rPr>
              <a:t> </a:t>
            </a:r>
            <a:r>
              <a:rPr dirty="0" baseline="21367" sz="1950" spc="457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 spc="-22">
                <a:latin typeface="Cambria Math"/>
                <a:cs typeface="Cambria Math"/>
              </a:rPr>
              <a:t> </a:t>
            </a:r>
            <a:r>
              <a:rPr dirty="0" baseline="27777" sz="1500" spc="32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805"/>
              </a:spcBef>
            </a:pPr>
            <a:r>
              <a:rPr dirty="0" sz="1400" spc="-5">
                <a:latin typeface="Times New Roman"/>
                <a:cs typeface="Times New Roman"/>
              </a:rPr>
              <a:t>When</a:t>
            </a:r>
            <a:r>
              <a:rPr dirty="0" baseline="19841" sz="2100" spc="50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 eq.( </a:t>
            </a:r>
            <a:r>
              <a:rPr dirty="0" sz="1400">
                <a:latin typeface="Times New Roman"/>
                <a:cs typeface="Times New Roman"/>
              </a:rPr>
              <a:t>14) &amp; eq.( 15)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written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29080" y="5819975"/>
            <a:ext cx="1276985" cy="664845"/>
          </a:xfrm>
          <a:prstGeom prst="rect">
            <a:avLst/>
          </a:prstGeom>
        </p:spPr>
        <p:txBody>
          <a:bodyPr wrap="square" lIns="0" tIns="793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9920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9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9920" sz="2100" spc="1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800" spc="430">
                <a:latin typeface="Cambria Math"/>
                <a:cs typeface="Cambria Math"/>
              </a:rPr>
              <a:t> </a:t>
            </a:r>
            <a:r>
              <a:rPr dirty="0" baseline="23504" sz="1950" spc="644">
                <a:latin typeface="Cambria Math"/>
                <a:cs typeface="Cambria Math"/>
              </a:rPr>
              <a:t> </a:t>
            </a:r>
            <a:r>
              <a:rPr dirty="0" baseline="23504" sz="1950" spc="127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728086" y="5886068"/>
            <a:ext cx="851535" cy="5886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(18)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(19)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9080" y="6444462"/>
            <a:ext cx="5116830" cy="650240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 spc="-5">
                <a:latin typeface="Times New Roman"/>
                <a:cs typeface="Times New Roman"/>
              </a:rPr>
              <a:t>The solutions </a:t>
            </a:r>
            <a:r>
              <a:rPr dirty="0" sz="1400">
                <a:latin typeface="Times New Roman"/>
                <a:cs typeface="Times New Roman"/>
              </a:rPr>
              <a:t>of eq. (18) &amp; eq. </a:t>
            </a:r>
            <a:r>
              <a:rPr dirty="0" sz="1400" spc="-5">
                <a:latin typeface="Times New Roman"/>
                <a:cs typeface="Times New Roman"/>
              </a:rPr>
              <a:t>(19)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  <a:tabLst>
                <a:tab pos="2499995" algn="l"/>
                <a:tab pos="2816860" algn="l"/>
              </a:tabLst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112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 </a:t>
            </a:r>
            <a:r>
              <a:rPr dirty="0" sz="1400" spc="32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&amp;	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97">
                <a:latin typeface="Cambria Math"/>
                <a:cs typeface="Cambria Math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 spc="375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  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370330" y="7205344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129080" y="7381722"/>
            <a:ext cx="474980" cy="69596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</a:t>
            </a:r>
            <a:r>
              <a:rPr dirty="0" baseline="9920" sz="2100" spc="20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baseline="9920" sz="2100">
                <a:latin typeface="Cambria Math"/>
                <a:cs typeface="Cambria Math"/>
              </a:rPr>
              <a:t>̿ </a:t>
            </a:r>
            <a:r>
              <a:rPr dirty="0" baseline="9920" sz="2100" spc="-21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86230" y="7046442"/>
            <a:ext cx="3939540" cy="103124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 spc="-5">
                <a:latin typeface="Times New Roman"/>
                <a:cs typeface="Times New Roman"/>
              </a:rPr>
              <a:t>When then eq.( </a:t>
            </a:r>
            <a:r>
              <a:rPr dirty="0" sz="1400">
                <a:latin typeface="Times New Roman"/>
                <a:cs typeface="Times New Roman"/>
              </a:rPr>
              <a:t>14) &amp; eq.( 15) </a:t>
            </a:r>
            <a:r>
              <a:rPr dirty="0" sz="1400" spc="-5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written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marL="574675">
              <a:lnSpc>
                <a:spcPct val="100000"/>
              </a:lnSpc>
              <a:spcBef>
                <a:spcPts val="960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(20)</a:t>
            </a:r>
            <a:endParaRPr sz="1400">
              <a:latin typeface="Times New Roman"/>
              <a:cs typeface="Times New Roman"/>
            </a:endParaRPr>
          </a:p>
          <a:p>
            <a:pPr marL="565785">
              <a:lnSpc>
                <a:spcPct val="100000"/>
              </a:lnSpc>
              <a:spcBef>
                <a:spcPts val="960"/>
              </a:spcBef>
            </a:pPr>
            <a:r>
              <a:rPr dirty="0" sz="1400">
                <a:latin typeface="Times New Roman"/>
                <a:cs typeface="Times New Roman"/>
              </a:rPr>
              <a:t>……..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(21)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29080" y="8048853"/>
            <a:ext cx="3109595" cy="648335"/>
          </a:xfrm>
          <a:prstGeom prst="rect">
            <a:avLst/>
          </a:prstGeom>
        </p:spPr>
        <p:txBody>
          <a:bodyPr wrap="square" lIns="0" tIns="11048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9"/>
              </a:spcBef>
            </a:pPr>
            <a:r>
              <a:rPr dirty="0" sz="1400" spc="-5">
                <a:latin typeface="Times New Roman"/>
                <a:cs typeface="Times New Roman"/>
              </a:rPr>
              <a:t>The solutions </a:t>
            </a:r>
            <a:r>
              <a:rPr dirty="0" sz="1400">
                <a:latin typeface="Times New Roman"/>
                <a:cs typeface="Times New Roman"/>
              </a:rPr>
              <a:t>of eq. (20) &amp; eq. </a:t>
            </a:r>
            <a:r>
              <a:rPr dirty="0" sz="1400" spc="-5">
                <a:latin typeface="Times New Roman"/>
                <a:cs typeface="Times New Roman"/>
              </a:rPr>
              <a:t>(21)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  <a:tabLst>
                <a:tab pos="1565910" algn="l"/>
                <a:tab pos="1882775" algn="l"/>
              </a:tabLst>
            </a:pPr>
            <a:r>
              <a:rPr dirty="0" sz="1400" spc="6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5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&amp;	</a:t>
            </a:r>
            <a:r>
              <a:rPr dirty="0" sz="1400" spc="55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24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7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970277" y="8795765"/>
            <a:ext cx="3186430" cy="223520"/>
          </a:xfrm>
          <a:prstGeom prst="rect">
            <a:avLst/>
          </a:prstGeom>
        </p:spPr>
        <p:txBody>
          <a:bodyPr wrap="square" lIns="0" tIns="1771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525">
                <a:latin typeface="Cambria Math"/>
                <a:cs typeface="Cambria Math"/>
              </a:rPr>
              <a:t> </a:t>
            </a:r>
            <a:r>
              <a:rPr dirty="0" baseline="-30864" sz="1350" spc="547">
                <a:latin typeface="Cambria Math"/>
                <a:cs typeface="Cambria Math"/>
              </a:rPr>
              <a:t> </a:t>
            </a:r>
            <a:r>
              <a:rPr dirty="0" sz="1300" spc="360">
                <a:latin typeface="Cambria Math"/>
                <a:cs typeface="Cambria Math"/>
              </a:rPr>
              <a:t> </a:t>
            </a:r>
            <a:r>
              <a:rPr dirty="0" baseline="30864" sz="1350" spc="367">
                <a:latin typeface="Cambria Math"/>
                <a:cs typeface="Cambria Math"/>
              </a:rPr>
              <a:t> </a:t>
            </a:r>
            <a:r>
              <a:rPr dirty="0" baseline="30864" sz="1350" spc="419">
                <a:latin typeface="Cambria Math"/>
                <a:cs typeface="Cambria Math"/>
              </a:rPr>
              <a:t> </a:t>
            </a:r>
            <a:r>
              <a:rPr dirty="0" baseline="30864" sz="1350">
                <a:latin typeface="Cambria Math"/>
                <a:cs typeface="Cambria Math"/>
              </a:rPr>
              <a:t> </a:t>
            </a:r>
            <a:r>
              <a:rPr dirty="0" baseline="30864" sz="1350" spc="-6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15">
                <a:latin typeface="Cambria Math"/>
                <a:cs typeface="Cambria Math"/>
              </a:rPr>
              <a:t> </a:t>
            </a:r>
            <a:r>
              <a:rPr dirty="0" sz="1300" spc="560">
                <a:latin typeface="Cambria Math"/>
                <a:cs typeface="Cambria Math"/>
              </a:rPr>
              <a:t> </a:t>
            </a:r>
            <a:r>
              <a:rPr dirty="0" baseline="-18518" sz="1350" spc="450">
                <a:latin typeface="Cambria Math"/>
                <a:cs typeface="Cambria Math"/>
              </a:rPr>
              <a:t> </a:t>
            </a:r>
            <a:r>
              <a:rPr dirty="0" baseline="-18518" sz="1350" spc="104">
                <a:latin typeface="Cambria Math"/>
                <a:cs typeface="Cambria Math"/>
              </a:rPr>
              <a:t> </a:t>
            </a:r>
            <a:r>
              <a:rPr dirty="0" sz="1300" spc="360">
                <a:latin typeface="Cambria Math"/>
                <a:cs typeface="Cambria Math"/>
              </a:rPr>
              <a:t> </a:t>
            </a:r>
            <a:r>
              <a:rPr dirty="0" baseline="30864" sz="1350" spc="697">
                <a:latin typeface="Cambria Math"/>
                <a:cs typeface="Cambria Math"/>
              </a:rPr>
              <a:t> </a:t>
            </a:r>
            <a:r>
              <a:rPr dirty="0" baseline="30864" sz="1350" spc="367">
                <a:latin typeface="Cambria Math"/>
                <a:cs typeface="Cambria Math"/>
              </a:rPr>
              <a:t> </a:t>
            </a:r>
            <a:r>
              <a:rPr dirty="0" baseline="30864" sz="1350" spc="487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 </a:t>
            </a:r>
            <a:r>
              <a:rPr dirty="0" sz="1300" spc="475">
                <a:latin typeface="Cambria Math"/>
                <a:cs typeface="Cambria Math"/>
              </a:rPr>
              <a:t> </a:t>
            </a:r>
            <a:r>
              <a:rPr dirty="0" baseline="-18518" sz="1350" spc="547">
                <a:latin typeface="Cambria Math"/>
                <a:cs typeface="Cambria Math"/>
              </a:rPr>
              <a:t> </a:t>
            </a:r>
            <a:r>
              <a:rPr dirty="0" sz="1300" spc="360">
                <a:latin typeface="Cambria Math"/>
                <a:cs typeface="Cambria Math"/>
              </a:rPr>
              <a:t> </a:t>
            </a:r>
            <a:r>
              <a:rPr dirty="0" baseline="30864" sz="1350" spc="330">
                <a:latin typeface="Cambria Math"/>
                <a:cs typeface="Cambria Math"/>
              </a:rPr>
              <a:t> </a:t>
            </a:r>
            <a:r>
              <a:rPr dirty="0" baseline="30864" sz="1350" spc="359">
                <a:latin typeface="Cambria Math"/>
                <a:cs typeface="Cambria Math"/>
              </a:rPr>
              <a:t> </a:t>
            </a:r>
            <a:r>
              <a:rPr dirty="0" baseline="30864" sz="1350">
                <a:latin typeface="Cambria Math"/>
                <a:cs typeface="Cambria Math"/>
              </a:rPr>
              <a:t> </a:t>
            </a:r>
            <a:r>
              <a:rPr dirty="0" baseline="30864" sz="1350" spc="232">
                <a:latin typeface="Cambria Math"/>
                <a:cs typeface="Cambria Math"/>
              </a:rPr>
              <a:t> </a:t>
            </a:r>
            <a:r>
              <a:rPr dirty="0" baseline="30864" sz="1350">
                <a:latin typeface="Cambria Math"/>
                <a:cs typeface="Cambria Math"/>
              </a:rPr>
              <a:t> </a:t>
            </a:r>
            <a:r>
              <a:rPr dirty="0" baseline="30864" sz="1350" spc="-67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25">
                <a:latin typeface="Cambria Math"/>
                <a:cs typeface="Cambria Math"/>
              </a:rPr>
              <a:t> </a:t>
            </a:r>
            <a:r>
              <a:rPr dirty="0" sz="1300" spc="610">
                <a:latin typeface="Cambria Math"/>
                <a:cs typeface="Cambria Math"/>
              </a:rPr>
              <a:t> </a:t>
            </a:r>
            <a:r>
              <a:rPr dirty="0" baseline="-18518" sz="1350" spc="547">
                <a:latin typeface="Cambria Math"/>
                <a:cs typeface="Cambria Math"/>
              </a:rPr>
              <a:t> </a:t>
            </a:r>
            <a:r>
              <a:rPr dirty="0" sz="1300" spc="360">
                <a:latin typeface="Cambria Math"/>
                <a:cs typeface="Cambria Math"/>
              </a:rPr>
              <a:t> </a:t>
            </a:r>
            <a:r>
              <a:rPr dirty="0" baseline="30864" sz="1350" spc="697">
                <a:latin typeface="Cambria Math"/>
                <a:cs typeface="Cambria Math"/>
              </a:rPr>
              <a:t> </a:t>
            </a:r>
            <a:r>
              <a:rPr dirty="0" baseline="30864" sz="1350" spc="330">
                <a:latin typeface="Cambria Math"/>
                <a:cs typeface="Cambria Math"/>
              </a:rPr>
              <a:t> </a:t>
            </a:r>
            <a:r>
              <a:rPr dirty="0" baseline="30864" sz="1350" spc="359">
                <a:latin typeface="Cambria Math"/>
                <a:cs typeface="Cambria Math"/>
              </a:rPr>
              <a:t> </a:t>
            </a:r>
            <a:r>
              <a:rPr dirty="0" baseline="30864" sz="1350" spc="-7">
                <a:latin typeface="Cambria Math"/>
                <a:cs typeface="Cambria Math"/>
              </a:rPr>
              <a:t> </a:t>
            </a:r>
            <a:r>
              <a:rPr dirty="0" baseline="30864" sz="1350" spc="307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5">
                <a:latin typeface="Cambria Math"/>
                <a:cs typeface="Cambria Math"/>
              </a:rPr>
              <a:t> </a:t>
            </a:r>
            <a:r>
              <a:rPr dirty="0" sz="1300" spc="420">
                <a:latin typeface="Cambria Math"/>
                <a:cs typeface="Cambria Math"/>
              </a:rPr>
              <a:t> </a:t>
            </a:r>
            <a:r>
              <a:rPr dirty="0" sz="1300" spc="400">
                <a:latin typeface="Cambria Math"/>
                <a:cs typeface="Cambria Math"/>
              </a:rPr>
              <a:t> </a:t>
            </a:r>
            <a:r>
              <a:rPr dirty="0" sz="1300" spc="330">
                <a:latin typeface="Cambria Math"/>
                <a:cs typeface="Cambria Math"/>
              </a:rPr>
              <a:t> </a:t>
            </a:r>
            <a:r>
              <a:rPr dirty="0" sz="1300" spc="-5">
                <a:latin typeface="Cambria Math"/>
                <a:cs typeface="Cambria Math"/>
              </a:rPr>
              <a:t> </a:t>
            </a:r>
            <a:r>
              <a:rPr dirty="0" sz="1300" spc="425">
                <a:latin typeface="Cambria Math"/>
                <a:cs typeface="Cambria Math"/>
              </a:rPr>
              <a:t> </a:t>
            </a:r>
            <a:r>
              <a:rPr dirty="0" sz="1300" spc="10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253990" y="8719565"/>
            <a:ext cx="206375" cy="223520"/>
          </a:xfrm>
          <a:prstGeom prst="rect">
            <a:avLst/>
          </a:prstGeom>
        </p:spPr>
        <p:txBody>
          <a:bodyPr wrap="square" lIns="0" tIns="1771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dirty="0" baseline="-25641" sz="1950" spc="517">
                <a:latin typeface="Cambria Math"/>
                <a:cs typeface="Cambria Math"/>
              </a:rPr>
              <a:t> </a:t>
            </a:r>
            <a:r>
              <a:rPr dirty="0" baseline="-25641" sz="1950" spc="7">
                <a:latin typeface="Cambria Math"/>
                <a:cs typeface="Cambria Math"/>
              </a:rPr>
              <a:t> </a:t>
            </a:r>
            <a:r>
              <a:rPr dirty="0" sz="900" spc="30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993138" y="9182861"/>
            <a:ext cx="8890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 spc="300">
                <a:latin typeface="Cambria Math"/>
                <a:cs typeface="Cambria Math"/>
              </a:rPr>
              <a:t> </a:t>
            </a:r>
            <a:endParaRPr sz="9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499486" y="9306255"/>
            <a:ext cx="3057525" cy="223520"/>
          </a:xfrm>
          <a:prstGeom prst="rect">
            <a:avLst/>
          </a:prstGeom>
        </p:spPr>
        <p:txBody>
          <a:bodyPr wrap="square" lIns="0" tIns="1771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95"/>
              </a:spcBef>
              <a:tabLst>
                <a:tab pos="2309495" algn="l"/>
              </a:tabLst>
            </a:pP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525">
                <a:latin typeface="Cambria Math"/>
                <a:cs typeface="Cambria Math"/>
              </a:rPr>
              <a:t> </a:t>
            </a:r>
            <a:r>
              <a:rPr dirty="0" baseline="-30864" sz="1350" spc="547">
                <a:latin typeface="Cambria Math"/>
                <a:cs typeface="Cambria Math"/>
              </a:rPr>
              <a:t> </a:t>
            </a:r>
            <a:r>
              <a:rPr dirty="0" sz="1300" spc="400">
                <a:latin typeface="Cambria Math"/>
                <a:cs typeface="Cambria Math"/>
              </a:rPr>
              <a:t> </a:t>
            </a:r>
            <a:r>
              <a:rPr dirty="0" sz="1300" spc="2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25">
                <a:latin typeface="Cambria Math"/>
                <a:cs typeface="Cambria Math"/>
              </a:rPr>
              <a:t> </a:t>
            </a:r>
            <a:r>
              <a:rPr dirty="0" sz="1300" spc="500">
                <a:latin typeface="Cambria Math"/>
                <a:cs typeface="Cambria Math"/>
              </a:rPr>
              <a:t> </a:t>
            </a:r>
            <a:r>
              <a:rPr dirty="0" baseline="-18518" sz="1350" spc="547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475">
                <a:latin typeface="Cambria Math"/>
                <a:cs typeface="Cambria Math"/>
              </a:rPr>
              <a:t> </a:t>
            </a:r>
            <a:r>
              <a:rPr dirty="0" baseline="-18518" sz="1350" spc="547">
                <a:latin typeface="Cambria Math"/>
                <a:cs typeface="Cambria Math"/>
              </a:rPr>
              <a:t> </a:t>
            </a:r>
            <a:r>
              <a:rPr dirty="0" sz="1300" spc="225">
                <a:latin typeface="Cambria Math"/>
                <a:cs typeface="Cambria Math"/>
              </a:rPr>
              <a:t> </a:t>
            </a:r>
            <a:r>
              <a:rPr dirty="0" sz="1300" spc="20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 spc="25">
                <a:latin typeface="Cambria Math"/>
                <a:cs typeface="Cambria Math"/>
              </a:rPr>
              <a:t> </a:t>
            </a:r>
            <a:r>
              <a:rPr dirty="0" sz="1300" spc="610">
                <a:latin typeface="Cambria Math"/>
                <a:cs typeface="Cambria Math"/>
              </a:rPr>
              <a:t> </a:t>
            </a:r>
            <a:r>
              <a:rPr dirty="0" baseline="-18518" sz="1350" spc="547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	</a:t>
            </a:r>
            <a:r>
              <a:rPr dirty="0" sz="1300" spc="420">
                <a:latin typeface="Cambria Math"/>
                <a:cs typeface="Cambria Math"/>
              </a:rPr>
              <a:t> </a:t>
            </a:r>
            <a:r>
              <a:rPr dirty="0" sz="1300" spc="400">
                <a:latin typeface="Cambria Math"/>
                <a:cs typeface="Cambria Math"/>
              </a:rPr>
              <a:t> </a:t>
            </a:r>
            <a:r>
              <a:rPr dirty="0" sz="1300" spc="330">
                <a:latin typeface="Cambria Math"/>
                <a:cs typeface="Cambria Math"/>
              </a:rPr>
              <a:t> </a:t>
            </a:r>
            <a:r>
              <a:rPr dirty="0" sz="1300" spc="-5">
                <a:latin typeface="Cambria Math"/>
                <a:cs typeface="Cambria Math"/>
              </a:rPr>
              <a:t> </a:t>
            </a:r>
            <a:r>
              <a:rPr dirty="0" sz="1300" spc="425">
                <a:latin typeface="Cambria Math"/>
                <a:cs typeface="Cambria Math"/>
              </a:rPr>
              <a:t> </a:t>
            </a:r>
            <a:r>
              <a:rPr dirty="0" sz="1300" spc="105">
                <a:latin typeface="Cambria Math"/>
                <a:cs typeface="Cambria Math"/>
              </a:rPr>
              <a:t> </a:t>
            </a:r>
            <a:r>
              <a:rPr dirty="0" sz="1300" spc="68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114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29080" y="9054845"/>
            <a:ext cx="52851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3968" sz="2100" spc="1297">
                <a:latin typeface="Cambria Math"/>
                <a:cs typeface="Cambria Math"/>
              </a:rPr>
              <a:t> </a:t>
            </a:r>
            <a:r>
              <a:rPr dirty="0" baseline="3968" sz="2100" spc="1297">
                <a:latin typeface="Cambria Math"/>
                <a:cs typeface="Cambria Math"/>
              </a:rPr>
              <a:t> </a:t>
            </a:r>
            <a:r>
              <a:rPr dirty="0" baseline="3968" sz="2100" spc="75">
                <a:latin typeface="Cambria Math"/>
                <a:cs typeface="Cambria Math"/>
              </a:rPr>
              <a:t> </a:t>
            </a:r>
            <a:r>
              <a:rPr dirty="0" baseline="4273" sz="1950" spc="652">
                <a:latin typeface="Cambria Math"/>
                <a:cs typeface="Cambria Math"/>
              </a:rPr>
              <a:t> </a:t>
            </a:r>
            <a:r>
              <a:rPr dirty="0" baseline="4273" sz="1950" spc="150">
                <a:latin typeface="Cambria Math"/>
                <a:cs typeface="Cambria Math"/>
              </a:rPr>
              <a:t> </a:t>
            </a:r>
            <a:r>
              <a:rPr dirty="0" baseline="4273" sz="1950" spc="1019">
                <a:latin typeface="Cambria Math"/>
                <a:cs typeface="Cambria Math"/>
              </a:rPr>
              <a:t> </a:t>
            </a:r>
            <a:r>
              <a:rPr dirty="0" baseline="4273" sz="1950" spc="150">
                <a:latin typeface="Cambria Math"/>
                <a:cs typeface="Cambria Math"/>
              </a:rPr>
              <a:t> </a:t>
            </a:r>
            <a:r>
              <a:rPr dirty="0" baseline="1984" sz="2100" spc="434">
                <a:latin typeface="Cambria Math"/>
                <a:cs typeface="Cambria Math"/>
              </a:rPr>
              <a:t>{</a:t>
            </a:r>
            <a:r>
              <a:rPr dirty="0" baseline="23809" sz="2100" spc="1214">
                <a:latin typeface="Cambria Math"/>
                <a:cs typeface="Cambria Math"/>
              </a:rPr>
              <a:t> </a:t>
            </a:r>
            <a:r>
              <a:rPr dirty="0" baseline="1984" sz="2100" spc="434">
                <a:latin typeface="Cambria Math"/>
                <a:cs typeface="Cambria Math"/>
              </a:rPr>
              <a:t>}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552950" y="1314449"/>
            <a:ext cx="2333625" cy="1152525"/>
          </a:xfrm>
          <a:custGeom>
            <a:avLst/>
            <a:gdLst/>
            <a:ahLst/>
            <a:cxnLst/>
            <a:rect l="l" t="t" r="r" b="b"/>
            <a:pathLst>
              <a:path w="2333625" h="1152525">
                <a:moveTo>
                  <a:pt x="0" y="1152525"/>
                </a:moveTo>
                <a:lnTo>
                  <a:pt x="2333625" y="1152525"/>
                </a:lnTo>
                <a:lnTo>
                  <a:pt x="2333625" y="0"/>
                </a:lnTo>
                <a:lnTo>
                  <a:pt x="0" y="0"/>
                </a:lnTo>
                <a:lnTo>
                  <a:pt x="0" y="11525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084953" y="1582927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4" h="0">
                <a:moveTo>
                  <a:pt x="0" y="0"/>
                </a:moveTo>
                <a:lnTo>
                  <a:pt x="17708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5722365" y="1563369"/>
            <a:ext cx="166370" cy="208279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dirty="0" sz="1200" spc="465">
                <a:latin typeface="Cambria Math"/>
                <a:cs typeface="Cambria Math"/>
              </a:rPr>
              <a:t> </a:t>
            </a:r>
            <a:r>
              <a:rPr dirty="0" sz="1200" spc="204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882385" y="1561846"/>
            <a:ext cx="7556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850" spc="305">
                <a:latin typeface="Cambria Math"/>
                <a:cs typeface="Cambria Math"/>
              </a:rPr>
              <a:t> 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5713221" y="1582927"/>
            <a:ext cx="250190" cy="0"/>
          </a:xfrm>
          <a:custGeom>
            <a:avLst/>
            <a:gdLst/>
            <a:ahLst/>
            <a:cxnLst/>
            <a:rect l="l" t="t" r="r" b="b"/>
            <a:pathLst>
              <a:path w="250189" h="0">
                <a:moveTo>
                  <a:pt x="0" y="0"/>
                </a:moveTo>
                <a:lnTo>
                  <a:pt x="249936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5303265" y="1461261"/>
            <a:ext cx="1063625" cy="208279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tabLst>
                <a:tab pos="700405" algn="l"/>
              </a:tabLst>
            </a:pP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 spc="75">
                <a:latin typeface="Cambria Math"/>
                <a:cs typeface="Cambria Math"/>
              </a:rPr>
              <a:t> </a:t>
            </a:r>
            <a:r>
              <a:rPr dirty="0" sz="1200" spc="535">
                <a:latin typeface="Cambria Math"/>
                <a:cs typeface="Cambria Math"/>
              </a:rPr>
              <a:t> </a:t>
            </a:r>
            <a:r>
              <a:rPr dirty="0" sz="1200" spc="475">
                <a:latin typeface="Cambria Math"/>
                <a:cs typeface="Cambria Math"/>
              </a:rPr>
              <a:t> </a:t>
            </a:r>
            <a:r>
              <a:rPr dirty="0" sz="1200" spc="-20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	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 spc="75">
                <a:latin typeface="Cambria Math"/>
                <a:cs typeface="Cambria Math"/>
              </a:rPr>
              <a:t> </a:t>
            </a:r>
            <a:r>
              <a:rPr dirty="0" sz="1200" spc="535">
                <a:latin typeface="Cambria Math"/>
                <a:cs typeface="Cambria Math"/>
              </a:rPr>
              <a:t> </a:t>
            </a:r>
            <a:r>
              <a:rPr dirty="0" sz="1200" spc="450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281673" y="1432305"/>
            <a:ext cx="78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̿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075809" y="2102611"/>
            <a:ext cx="177165" cy="0"/>
          </a:xfrm>
          <a:custGeom>
            <a:avLst/>
            <a:gdLst/>
            <a:ahLst/>
            <a:cxnLst/>
            <a:rect l="l" t="t" r="r" b="b"/>
            <a:pathLst>
              <a:path w="177164" h="0">
                <a:moveTo>
                  <a:pt x="0" y="0"/>
                </a:moveTo>
                <a:lnTo>
                  <a:pt x="177088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5295646" y="1980945"/>
            <a:ext cx="396240" cy="208279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 spc="60">
                <a:latin typeface="Cambria Math"/>
                <a:cs typeface="Cambria Math"/>
              </a:rPr>
              <a:t> </a:t>
            </a:r>
            <a:r>
              <a:rPr dirty="0" sz="1200" spc="475">
                <a:latin typeface="Cambria Math"/>
                <a:cs typeface="Cambria Math"/>
              </a:rPr>
              <a:t> </a:t>
            </a:r>
            <a:r>
              <a:rPr dirty="0" sz="1200" spc="535">
                <a:latin typeface="Cambria Math"/>
                <a:cs typeface="Cambria Math"/>
              </a:rPr>
              <a:t> </a:t>
            </a:r>
            <a:r>
              <a:rPr dirty="0" sz="1200" spc="-20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075809" y="1310386"/>
            <a:ext cx="897255" cy="98107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8890">
              <a:lnSpc>
                <a:spcPct val="100000"/>
              </a:lnSpc>
              <a:spcBef>
                <a:spcPts val="375"/>
              </a:spcBef>
              <a:tabLst>
                <a:tab pos="504190" algn="l"/>
              </a:tabLst>
            </a:pPr>
            <a:r>
              <a:rPr dirty="0" sz="1200" spc="415">
                <a:latin typeface="Cambria Math"/>
                <a:cs typeface="Cambria Math"/>
              </a:rPr>
              <a:t>  </a:t>
            </a:r>
            <a:r>
              <a:rPr dirty="0" sz="1200" spc="415">
                <a:latin typeface="Cambria Math"/>
                <a:cs typeface="Cambria Math"/>
              </a:rPr>
              <a:t>	</a:t>
            </a:r>
            <a:r>
              <a:rPr dirty="0" baseline="-32407" sz="1800" spc="622">
                <a:latin typeface="Cambria Math"/>
                <a:cs typeface="Cambria Math"/>
              </a:rPr>
              <a:t>̅ </a:t>
            </a:r>
            <a:r>
              <a:rPr dirty="0" baseline="-32407" sz="1800" spc="-7">
                <a:latin typeface="Cambria Math"/>
                <a:cs typeface="Cambria Math"/>
              </a:rPr>
              <a:t> </a:t>
            </a:r>
            <a:r>
              <a:rPr dirty="0" sz="1200" spc="465">
                <a:latin typeface="Cambria Math"/>
                <a:cs typeface="Cambria Math"/>
              </a:rPr>
              <a:t> </a:t>
            </a:r>
            <a:r>
              <a:rPr dirty="0" baseline="29411" sz="1275" spc="525">
                <a:latin typeface="Cambria Math"/>
                <a:cs typeface="Cambria Math"/>
              </a:rPr>
              <a:t> </a:t>
            </a:r>
            <a:r>
              <a:rPr dirty="0" sz="1200" spc="40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  <a:p>
            <a:pPr marL="20955">
              <a:lnSpc>
                <a:spcPct val="100000"/>
              </a:lnSpc>
              <a:spcBef>
                <a:spcPts val="275"/>
              </a:spcBef>
            </a:pPr>
            <a:r>
              <a:rPr dirty="0" sz="1200" spc="320">
                <a:latin typeface="Cambria Math"/>
                <a:cs typeface="Cambria Math"/>
              </a:rPr>
              <a:t>  </a:t>
            </a:r>
            <a:endParaRPr sz="12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935"/>
              </a:spcBef>
              <a:tabLst>
                <a:tab pos="499745" algn="l"/>
              </a:tabLst>
            </a:pPr>
            <a:r>
              <a:rPr dirty="0" sz="1200" spc="415">
                <a:latin typeface="Cambria Math"/>
                <a:cs typeface="Cambria Math"/>
              </a:rPr>
              <a:t>  </a:t>
            </a:r>
            <a:r>
              <a:rPr dirty="0" sz="1200" spc="415">
                <a:latin typeface="Cambria Math"/>
                <a:cs typeface="Cambria Math"/>
              </a:rPr>
              <a:t>	</a:t>
            </a:r>
            <a:r>
              <a:rPr dirty="0" baseline="-32407" sz="1800" spc="622">
                <a:latin typeface="Cambria Math"/>
                <a:cs typeface="Cambria Math"/>
              </a:rPr>
              <a:t>̅ </a:t>
            </a:r>
            <a:r>
              <a:rPr dirty="0" baseline="-32407" sz="1800" spc="52">
                <a:latin typeface="Cambria Math"/>
                <a:cs typeface="Cambria Math"/>
              </a:rPr>
              <a:t> </a:t>
            </a:r>
            <a:r>
              <a:rPr dirty="0" sz="1200" spc="465">
                <a:latin typeface="Cambria Math"/>
                <a:cs typeface="Cambria Math"/>
              </a:rPr>
              <a:t> </a:t>
            </a:r>
            <a:r>
              <a:rPr dirty="0" baseline="29411" sz="1275" spc="525">
                <a:latin typeface="Cambria Math"/>
                <a:cs typeface="Cambria Math"/>
              </a:rPr>
              <a:t> </a:t>
            </a:r>
            <a:r>
              <a:rPr dirty="0" sz="1200" spc="40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  <a:p>
            <a:pPr marL="1270">
              <a:lnSpc>
                <a:spcPct val="100000"/>
              </a:lnSpc>
              <a:spcBef>
                <a:spcPts val="275"/>
              </a:spcBef>
            </a:pPr>
            <a:r>
              <a:rPr dirty="0" sz="1200" spc="400">
                <a:latin typeface="Cambria Math"/>
                <a:cs typeface="Cambria Math"/>
              </a:rPr>
              <a:t> 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704078" y="2083053"/>
            <a:ext cx="204470" cy="208279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dirty="0" sz="1200" spc="465">
                <a:latin typeface="Cambria Math"/>
                <a:cs typeface="Cambria Math"/>
              </a:rPr>
              <a:t> </a:t>
            </a:r>
            <a:r>
              <a:rPr dirty="0" sz="1200" spc="50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902197" y="2081529"/>
            <a:ext cx="7556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850" spc="305">
                <a:latin typeface="Cambria Math"/>
                <a:cs typeface="Cambria Math"/>
              </a:rPr>
              <a:t> 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704078" y="2102611"/>
            <a:ext cx="268605" cy="0"/>
          </a:xfrm>
          <a:custGeom>
            <a:avLst/>
            <a:gdLst/>
            <a:ahLst/>
            <a:cxnLst/>
            <a:rect l="l" t="t" r="r" b="b"/>
            <a:pathLst>
              <a:path w="268604" h="0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6013450" y="1980945"/>
            <a:ext cx="361315" cy="208279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 spc="75">
                <a:latin typeface="Cambria Math"/>
                <a:cs typeface="Cambria Math"/>
              </a:rPr>
              <a:t> </a:t>
            </a:r>
            <a:r>
              <a:rPr dirty="0" sz="1200" spc="465">
                <a:latin typeface="Cambria Math"/>
                <a:cs typeface="Cambria Math"/>
              </a:rPr>
              <a:t> </a:t>
            </a:r>
            <a:r>
              <a:rPr dirty="0" sz="1200" spc="505">
                <a:latin typeface="Cambria Math"/>
                <a:cs typeface="Cambria Math"/>
              </a:rPr>
              <a:t> 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293865" y="1951990"/>
            <a:ext cx="787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mbria Math"/>
                <a:cs typeface="Cambria Math"/>
              </a:rPr>
              <a:t>̿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3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Hussien</dc:creator>
  <dcterms:created xsi:type="dcterms:W3CDTF">2018-11-10T07:14:15Z</dcterms:created>
  <dcterms:modified xsi:type="dcterms:W3CDTF">2018-11-10T07:14:15Z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2016-12-01T00:00:00Z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2018-11-10T00:00:00Z</vt:filetime>
  </property>
</Properties>
</file>