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94048" y="9799649"/>
            <a:ext cx="18033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3282315" cy="1024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1160145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 marL="765175" indent="-228600">
              <a:lnSpc>
                <a:spcPct val="100000"/>
              </a:lnSpc>
              <a:spcBef>
                <a:spcPts val="1550"/>
              </a:spcBef>
              <a:buFont typeface="Wingdings"/>
              <a:buChar char=""/>
              <a:tabLst>
                <a:tab pos="76581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Partial Differential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65579"/>
            <a:ext cx="5299710" cy="100711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marL="12700" marR="5080" indent="220345">
              <a:lnSpc>
                <a:spcPct val="14170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An equation containing partial derivatives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two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more  independent variables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partial differential equation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(PDE</a:t>
            </a:r>
            <a:r>
              <a:rPr dirty="0" sz="1600" spc="-5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600" spc="-5">
                <a:latin typeface="Times New Roman"/>
                <a:cs typeface="Times New Roman"/>
              </a:rPr>
              <a:t>If is a function of </a:t>
            </a:r>
            <a:r>
              <a:rPr dirty="0" sz="1600">
                <a:latin typeface="Times New Roman"/>
                <a:cs typeface="Times New Roman"/>
              </a:rPr>
              <a:t>(</a:t>
            </a:r>
            <a:r>
              <a:rPr dirty="0" sz="1600" spc="39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then: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24914" y="2904489"/>
            <a:ext cx="20447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5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34566" y="290423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47898" y="2904489"/>
            <a:ext cx="21082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7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60598" y="2904235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859148" y="2904489"/>
            <a:ext cx="290830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520">
                <a:latin typeface="Cambria Math"/>
                <a:cs typeface="Cambria Math"/>
              </a:rPr>
              <a:t> </a:t>
            </a:r>
            <a:r>
              <a:rPr dirty="0" sz="1150" spc="484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70325" y="290423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11910" y="2843529"/>
            <a:ext cx="343407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2510" algn="l"/>
                <a:tab pos="2062480" algn="l"/>
                <a:tab pos="3241040" algn="l"/>
              </a:tabLst>
            </a:pPr>
            <a:r>
              <a:rPr dirty="0" sz="1150" spc="425">
                <a:latin typeface="Cambria Math"/>
                <a:cs typeface="Cambria Math"/>
              </a:rPr>
              <a:t> </a:t>
            </a:r>
            <a:r>
              <a:rPr dirty="0" sz="1150" spc="425">
                <a:latin typeface="Cambria Math"/>
                <a:cs typeface="Cambria Math"/>
              </a:rPr>
              <a:t>	</a:t>
            </a:r>
            <a:r>
              <a:rPr dirty="0" sz="1150" spc="475">
                <a:latin typeface="Cambria Math"/>
                <a:cs typeface="Cambria Math"/>
              </a:rPr>
              <a:t> </a:t>
            </a:r>
            <a:r>
              <a:rPr dirty="0" sz="1150" spc="475">
                <a:latin typeface="Cambria Math"/>
                <a:cs typeface="Cambria Math"/>
              </a:rPr>
              <a:t>	</a:t>
            </a:r>
            <a:r>
              <a:rPr dirty="0" sz="1150" spc="425">
                <a:latin typeface="Cambria Math"/>
                <a:cs typeface="Cambria Math"/>
              </a:rPr>
              <a:t>  </a:t>
            </a:r>
            <a:r>
              <a:rPr dirty="0" sz="1150" spc="425">
                <a:latin typeface="Cambria Math"/>
                <a:cs typeface="Cambria Math"/>
              </a:rPr>
              <a:t>	</a:t>
            </a:r>
            <a:r>
              <a:rPr dirty="0" sz="1150" spc="45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2745993"/>
            <a:ext cx="38366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2425" algn="l"/>
                <a:tab pos="1377950" algn="l"/>
                <a:tab pos="2487930" algn="l"/>
                <a:tab pos="3672204" algn="l"/>
              </a:tabLst>
            </a:pPr>
            <a:r>
              <a:rPr dirty="0" sz="1600" spc="-10">
                <a:latin typeface="Times New Roman"/>
                <a:cs typeface="Times New Roman"/>
              </a:rPr>
              <a:t>(	</a:t>
            </a:r>
            <a:r>
              <a:rPr dirty="0" sz="1600" spc="114">
                <a:latin typeface="Cambria Math"/>
                <a:cs typeface="Cambria Math"/>
              </a:rPr>
              <a:t>(	</a:t>
            </a:r>
            <a:r>
              <a:rPr dirty="0" sz="1600" spc="114">
                <a:latin typeface="Cambria Math"/>
                <a:cs typeface="Cambria Math"/>
              </a:rPr>
              <a:t>)</a:t>
            </a:r>
            <a:r>
              <a:rPr dirty="0" sz="1600" spc="505">
                <a:latin typeface="Cambria Math"/>
                <a:cs typeface="Cambria Math"/>
              </a:rPr>
              <a:t> </a:t>
            </a:r>
            <a:r>
              <a:rPr dirty="0" sz="1600" spc="110">
                <a:latin typeface="Cambria Math"/>
                <a:cs typeface="Cambria Math"/>
              </a:rPr>
              <a:t>(	</a:t>
            </a:r>
            <a:r>
              <a:rPr dirty="0" sz="1600" spc="114">
                <a:latin typeface="Cambria Math"/>
                <a:cs typeface="Cambria Math"/>
              </a:rPr>
              <a:t>)</a:t>
            </a:r>
            <a:r>
              <a:rPr dirty="0" sz="1600" spc="-80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95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41772" y="2904489"/>
            <a:ext cx="29781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75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54472" y="2904235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614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43296" y="2625598"/>
            <a:ext cx="46990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49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 </a:t>
            </a:r>
            <a:r>
              <a:rPr dirty="0" sz="1150" spc="-130">
                <a:latin typeface="Cambria Math"/>
                <a:cs typeface="Cambria Math"/>
              </a:rPr>
              <a:t> </a:t>
            </a:r>
            <a:r>
              <a:rPr dirty="0" baseline="-32986" sz="2400" spc="457">
                <a:latin typeface="Cambria Math"/>
                <a:cs typeface="Cambria Math"/>
              </a:rPr>
              <a:t> </a:t>
            </a:r>
            <a:r>
              <a:rPr dirty="0" baseline="-32986" sz="2400" spc="-37">
                <a:latin typeface="Cambria Math"/>
                <a:cs typeface="Cambria Math"/>
              </a:rPr>
              <a:t> </a:t>
            </a:r>
            <a:endParaRPr baseline="-32986" sz="2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3766" y="3369310"/>
            <a:ext cx="211454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75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3271773"/>
            <a:ext cx="9848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19785" algn="l"/>
              </a:tabLst>
            </a:pPr>
            <a:r>
              <a:rPr dirty="0" sz="1600" spc="545">
                <a:latin typeface="Cambria Math"/>
                <a:cs typeface="Cambria Math"/>
              </a:rPr>
              <a:t>  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sz="1600" spc="31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90114" y="3430270"/>
            <a:ext cx="29400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520">
                <a:latin typeface="Cambria Math"/>
                <a:cs typeface="Cambria Math"/>
              </a:rPr>
              <a:t> </a:t>
            </a: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endParaRPr baseline="20467" sz="1425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202814" y="3430015"/>
            <a:ext cx="274320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191639" y="3151377"/>
            <a:ext cx="38290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baseline="23391" sz="1425" spc="592">
                <a:latin typeface="Cambria Math"/>
                <a:cs typeface="Cambria Math"/>
              </a:rPr>
              <a:t> </a:t>
            </a: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baseline="-32986" sz="2400" spc="465">
                <a:latin typeface="Cambria Math"/>
                <a:cs typeface="Cambria Math"/>
              </a:rPr>
              <a:t> </a:t>
            </a:r>
            <a:endParaRPr baseline="-32986" sz="2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64942" y="3925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97758" y="392569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3767454"/>
            <a:ext cx="40049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For example</a:t>
            </a:r>
            <a:r>
              <a:rPr dirty="0" sz="1600" spc="-5">
                <a:latin typeface="Times New Roman"/>
                <a:cs typeface="Times New Roman"/>
              </a:rPr>
              <a:t> can </a:t>
            </a:r>
            <a:r>
              <a:rPr dirty="0" sz="1600">
                <a:latin typeface="Times New Roman"/>
                <a:cs typeface="Times New Roman"/>
              </a:rPr>
              <a:t>be </a:t>
            </a:r>
            <a:r>
              <a:rPr dirty="0" sz="1600" spc="-5">
                <a:latin typeface="Times New Roman"/>
                <a:cs typeface="Times New Roman"/>
              </a:rPr>
              <a:t>expressed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3845867"/>
            <a:ext cx="5305425" cy="289560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338580">
              <a:lnSpc>
                <a:spcPct val="100000"/>
              </a:lnSpc>
              <a:spcBef>
                <a:spcPts val="730"/>
              </a:spcBef>
              <a:tabLst>
                <a:tab pos="1768475" algn="l"/>
              </a:tabLst>
            </a:pPr>
            <a:r>
              <a:rPr dirty="0" sz="1150" spc="450">
                <a:latin typeface="Cambria Math"/>
                <a:cs typeface="Cambria Math"/>
              </a:rPr>
              <a:t> </a:t>
            </a:r>
            <a:r>
              <a:rPr dirty="0" sz="1150" spc="45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	</a:t>
            </a:r>
            <a:r>
              <a:rPr dirty="0" sz="1150" spc="47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975"/>
              </a:spcBef>
            </a:pPr>
            <a:r>
              <a:rPr dirty="0" sz="1600" spc="60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637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-7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712">
                <a:latin typeface="Cambria Math"/>
                <a:cs typeface="Cambria Math"/>
              </a:rPr>
              <a:t> </a:t>
            </a:r>
            <a:r>
              <a:rPr dirty="0" baseline="-14492" sz="1725">
                <a:latin typeface="Cambria Math"/>
                <a:cs typeface="Cambria Math"/>
              </a:rPr>
              <a:t> </a:t>
            </a:r>
            <a:r>
              <a:rPr dirty="0" baseline="-14492" sz="1725" spc="5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0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 marR="6985">
              <a:lnSpc>
                <a:spcPct val="143600"/>
              </a:lnSpc>
              <a:spcBef>
                <a:spcPts val="64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PDE </a:t>
            </a:r>
            <a:r>
              <a:rPr dirty="0" sz="1400">
                <a:latin typeface="Times New Roman"/>
                <a:cs typeface="Times New Roman"/>
              </a:rPr>
              <a:t>whose </a:t>
            </a:r>
            <a:r>
              <a:rPr dirty="0" sz="1400" spc="-5">
                <a:latin typeface="Times New Roman"/>
                <a:cs typeface="Times New Roman"/>
              </a:rPr>
              <a:t>unknown function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its partial derivatives appear  linearly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equation is said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linear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eq.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25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 spc="17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70">
                <a:latin typeface="Cambria Math"/>
                <a:cs typeface="Cambria Math"/>
              </a:rPr>
              <a:t> </a:t>
            </a:r>
            <a:r>
              <a:rPr dirty="0" sz="1400" spc="6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55">
                <a:latin typeface="Cambria Math"/>
                <a:cs typeface="Cambria Math"/>
              </a:rPr>
              <a:t> </a:t>
            </a:r>
            <a:r>
              <a:rPr dirty="0" baseline="-14492" sz="1725" spc="562">
                <a:latin typeface="Cambria Math"/>
                <a:cs typeface="Cambria Math"/>
              </a:rPr>
              <a:t> </a:t>
            </a:r>
            <a:r>
              <a:rPr dirty="0" baseline="-14492" sz="1725" spc="16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 </a:t>
            </a:r>
            <a:r>
              <a:rPr dirty="0" baseline="-14492" sz="1725" spc="16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+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</a:t>
            </a:r>
            <a:r>
              <a:rPr dirty="0" baseline="-14492" sz="1725" spc="17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  <a:tabLst>
                <a:tab pos="1581150" algn="l"/>
              </a:tabLst>
            </a:pP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35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second-order linear PDE. </a:t>
            </a:r>
            <a:r>
              <a:rPr dirty="0" sz="1400">
                <a:latin typeface="Times New Roman"/>
                <a:cs typeface="Times New Roman"/>
              </a:rPr>
              <a:t>If G(x, </a:t>
            </a:r>
            <a:r>
              <a:rPr dirty="0" sz="1400" spc="-10">
                <a:latin typeface="Times New Roman"/>
                <a:cs typeface="Times New Roman"/>
              </a:rPr>
              <a:t>y) </a:t>
            </a:r>
            <a:r>
              <a:rPr dirty="0" sz="1400">
                <a:latin typeface="Times New Roman"/>
                <a:cs typeface="Times New Roman"/>
              </a:rPr>
              <a:t>= zero, 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said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homogeneous, otherwise it is </a:t>
            </a:r>
            <a:r>
              <a:rPr dirty="0" sz="1400">
                <a:latin typeface="Times New Roman"/>
                <a:cs typeface="Times New Roman"/>
              </a:rPr>
              <a:t>non- </a:t>
            </a:r>
            <a:r>
              <a:rPr dirty="0" sz="1400" spc="-5">
                <a:latin typeface="Times New Roman"/>
                <a:cs typeface="Times New Roman"/>
              </a:rPr>
              <a:t>homogeneous.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The homogenous second order differential equation can be written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73276" y="6791325"/>
            <a:ext cx="4115435" cy="26924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25">
                <a:latin typeface="Cambria Math"/>
                <a:cs typeface="Cambria Math"/>
              </a:rPr>
              <a:t> </a:t>
            </a:r>
            <a:r>
              <a:rPr dirty="0" baseline="-14492" sz="1725" spc="532">
                <a:latin typeface="Cambria Math"/>
                <a:cs typeface="Cambria Math"/>
              </a:rPr>
              <a:t> </a:t>
            </a:r>
            <a:r>
              <a:rPr dirty="0" baseline="-14492" sz="1725" spc="17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75">
                <a:latin typeface="Cambria Math"/>
                <a:cs typeface="Cambria Math"/>
              </a:rPr>
              <a:t> </a:t>
            </a:r>
            <a:r>
              <a:rPr dirty="0" sz="1400" spc="63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55">
                <a:latin typeface="Cambria Math"/>
                <a:cs typeface="Cambria Math"/>
              </a:rPr>
              <a:t> </a:t>
            </a:r>
            <a:r>
              <a:rPr dirty="0" baseline="-14492" sz="1725" spc="562">
                <a:latin typeface="Cambria Math"/>
                <a:cs typeface="Cambria Math"/>
              </a:rPr>
              <a:t> </a:t>
            </a:r>
            <a:r>
              <a:rPr dirty="0" baseline="-14492" sz="1725" spc="18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585">
                <a:latin typeface="Cambria Math"/>
                <a:cs typeface="Cambria Math"/>
              </a:rPr>
              <a:t>  </a:t>
            </a:r>
            <a:r>
              <a:rPr dirty="0" baseline="-14492" sz="1725" spc="16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-35">
                <a:latin typeface="Cambria Math"/>
                <a:cs typeface="Cambria Math"/>
              </a:rPr>
              <a:t> </a:t>
            </a:r>
            <a:r>
              <a:rPr dirty="0" sz="1400" spc="695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120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130">
                <a:latin typeface="Cambria Math"/>
                <a:cs typeface="Cambria Math"/>
              </a:rPr>
              <a:t> </a:t>
            </a:r>
            <a:r>
              <a:rPr dirty="0" sz="16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13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120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615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120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-14492" sz="1725" spc="675">
                <a:latin typeface="Cambria Math"/>
                <a:cs typeface="Cambria Math"/>
              </a:rPr>
              <a:t> </a:t>
            </a:r>
            <a:r>
              <a:rPr dirty="0" sz="1600" spc="31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-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90209" y="6815708"/>
            <a:ext cx="7232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7054062"/>
            <a:ext cx="5300980" cy="251650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Times New Roman"/>
                <a:cs typeface="Times New Roman"/>
              </a:rPr>
              <a:t>Equation (2)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classified </a:t>
            </a:r>
            <a:r>
              <a:rPr dirty="0" sz="1400">
                <a:latin typeface="Times New Roman"/>
                <a:cs typeface="Times New Roman"/>
              </a:rPr>
              <a:t>in to </a:t>
            </a:r>
            <a:r>
              <a:rPr dirty="0" sz="1400" spc="-5">
                <a:latin typeface="Times New Roman"/>
                <a:cs typeface="Times New Roman"/>
              </a:rPr>
              <a:t>three types according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59690" marR="2832735">
              <a:lnSpc>
                <a:spcPct val="147900"/>
              </a:lnSpc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Elliptic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 2- Parabolic </a:t>
            </a:r>
            <a:r>
              <a:rPr dirty="0" sz="1400">
                <a:latin typeface="Times New Roman"/>
                <a:cs typeface="Times New Roman"/>
              </a:rPr>
              <a:t> 3-</a:t>
            </a:r>
            <a:r>
              <a:rPr dirty="0" sz="1400" spc="2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Hyperbolic 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080">
              <a:lnSpc>
                <a:spcPct val="143600"/>
              </a:lnSpc>
              <a:spcBef>
                <a:spcPts val="3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general,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PDE presents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much more difficult problem  than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ODE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except for certain special </a:t>
            </a:r>
            <a:r>
              <a:rPr dirty="0" sz="1400" spc="-10">
                <a:latin typeface="Times New Roman"/>
                <a:cs typeface="Times New Roman"/>
              </a:rPr>
              <a:t>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linear  PDE,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general method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solution is available.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remarkable and  fortunate that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large number of the important equations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practice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01267"/>
            <a:ext cx="5107305" cy="31089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Step three: find the periodic solution and constants </a:t>
            </a:r>
            <a:r>
              <a:rPr dirty="0" sz="1400" spc="-5">
                <a:latin typeface="Times New Roman"/>
                <a:cs typeface="Times New Roman"/>
              </a:rPr>
              <a:t> The second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is considered since this solution represents the  periodic solution and using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boundary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27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7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4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89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54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 spc="-3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75">
                <a:latin typeface="Cambria Math"/>
                <a:cs typeface="Cambria Math"/>
              </a:rPr>
              <a:t> </a:t>
            </a:r>
            <a:r>
              <a:rPr dirty="0" baseline="-30864" sz="1350" spc="450">
                <a:latin typeface="Cambria Math"/>
                <a:cs typeface="Cambria Math"/>
              </a:rPr>
              <a:t> </a:t>
            </a:r>
            <a:r>
              <a:rPr dirty="0" baseline="-30864" sz="1350">
                <a:latin typeface="Cambria Math"/>
                <a:cs typeface="Cambria Math"/>
              </a:rPr>
              <a:t> </a:t>
            </a:r>
            <a:r>
              <a:rPr dirty="0" baseline="-30864" sz="1350" spc="-142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50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>
                <a:latin typeface="Cambria Math"/>
                <a:cs typeface="Cambria Math"/>
              </a:rPr>
              <a:t> </a:t>
            </a:r>
            <a:r>
              <a:rPr dirty="0" baseline="-18518" sz="1350" spc="-67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-7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6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67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04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54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 spc="-3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30864" sz="1350" spc="547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8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 spc="142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>
                <a:latin typeface="Cambria Math"/>
                <a:cs typeface="Cambria Math"/>
              </a:rPr>
              <a:t> </a:t>
            </a:r>
            <a:r>
              <a:rPr dirty="0" baseline="-18518" sz="1350" spc="-67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350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4418202"/>
            <a:ext cx="44780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 spc="795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  </a:t>
            </a:r>
            <a:r>
              <a:rPr dirty="0" baseline="-15432" sz="1350" spc="-13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&amp;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7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u="sng" baseline="41666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666" sz="1500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666" sz="1500" spc="54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1666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83230" y="5400166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53916" y="5400166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38042" y="5347842"/>
            <a:ext cx="1329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33170" algn="l"/>
              </a:tabLst>
            </a:pPr>
            <a:r>
              <a:rPr dirty="0" sz="1000" spc="405">
                <a:latin typeface="Cambria Math"/>
                <a:cs typeface="Cambria Math"/>
              </a:rPr>
              <a:t> </a:t>
            </a:r>
            <a:r>
              <a:rPr dirty="0" sz="1000" spc="405">
                <a:latin typeface="Cambria Math"/>
                <a:cs typeface="Cambria Math"/>
              </a:rPr>
              <a:t>	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28442" y="5378322"/>
            <a:ext cx="24974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183005" algn="l"/>
                <a:tab pos="2388235" algn="l"/>
              </a:tabLst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	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	</a:t>
            </a:r>
            <a:r>
              <a:rPr dirty="0" sz="1400" spc="4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859401" y="5400166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4527930"/>
            <a:ext cx="4778375" cy="69723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algn="r" marR="345440">
              <a:lnSpc>
                <a:spcPct val="100000"/>
              </a:lnSpc>
              <a:spcBef>
                <a:spcPts val="400"/>
              </a:spcBef>
            </a:pPr>
            <a:r>
              <a:rPr dirty="0" sz="900" spc="3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most </a:t>
            </a:r>
            <a:r>
              <a:rPr dirty="0" sz="1400" spc="-5">
                <a:latin typeface="Times New Roman"/>
                <a:cs typeface="Times New Roman"/>
              </a:rPr>
              <a:t>general solution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assuming [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840105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1029" y="5539866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5260974"/>
            <a:ext cx="50463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919">
                <a:latin typeface="Cambria Math"/>
                <a:cs typeface="Cambria Math"/>
              </a:rPr>
              <a:t>∑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  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4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84754" y="670496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098419" y="6692264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75939" y="6704964"/>
            <a:ext cx="212725" cy="0"/>
          </a:xfrm>
          <a:custGeom>
            <a:avLst/>
            <a:gdLst/>
            <a:ahLst/>
            <a:cxnLst/>
            <a:rect l="l" t="t" r="r" b="b"/>
            <a:pathLst>
              <a:path w="212725" h="0">
                <a:moveTo>
                  <a:pt x="0" y="0"/>
                </a:moveTo>
                <a:lnTo>
                  <a:pt x="2121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287392" y="6664832"/>
            <a:ext cx="914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1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33014" y="6696836"/>
            <a:ext cx="236855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03630" algn="l"/>
                <a:tab pos="2266315" algn="l"/>
              </a:tabLst>
            </a:pP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	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	</a:t>
            </a: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39004" y="670496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5657570"/>
            <a:ext cx="3263900" cy="872490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1400" spc="-5">
                <a:latin typeface="Times New Roman"/>
                <a:cs typeface="Times New Roman"/>
              </a:rPr>
              <a:t>Using the initial condition to find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300" spc="540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For   </a:t>
            </a:r>
            <a:r>
              <a:rPr dirty="0" baseline="1984" sz="2100">
                <a:latin typeface="Times New Roman"/>
                <a:cs typeface="Times New Roman"/>
              </a:rPr>
              <a:t>  </a:t>
            </a:r>
            <a:r>
              <a:rPr dirty="0" sz="1400">
                <a:latin typeface="Times New Roman"/>
                <a:cs typeface="Times New Roman"/>
              </a:rPr>
              <a:t>      </a:t>
            </a:r>
            <a:r>
              <a:rPr dirty="0" baseline="1984" sz="2100">
                <a:latin typeface="Times New Roman"/>
                <a:cs typeface="Times New Roman"/>
              </a:rPr>
              <a:t>    </a:t>
            </a:r>
            <a:r>
              <a:rPr dirty="0" sz="1400">
                <a:latin typeface="Times New Roman"/>
                <a:cs typeface="Times New Roman"/>
              </a:rPr>
              <a:t>          , eq.(22)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862965">
              <a:lnSpc>
                <a:spcPct val="100000"/>
              </a:lnSpc>
              <a:spcBef>
                <a:spcPts val="56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13889" y="6844664"/>
            <a:ext cx="2774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6565772"/>
            <a:ext cx="46501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935">
                <a:latin typeface="Cambria Math"/>
                <a:cs typeface="Cambria Math"/>
              </a:rPr>
              <a:t>∑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65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4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-55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1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 spc="-45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300" spc="434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87651" y="7656956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57982" y="7688960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09723" y="769708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6966783"/>
            <a:ext cx="993140" cy="55499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3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13889" y="7836789"/>
            <a:ext cx="2774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7557896"/>
            <a:ext cx="2472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1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300" spc="34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19174" y="8252840"/>
            <a:ext cx="16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1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19682" y="82518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8112632"/>
            <a:ext cx="657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72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9966" y="8287892"/>
            <a:ext cx="24955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41905" y="8111108"/>
            <a:ext cx="56959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31188" y="8812529"/>
            <a:ext cx="20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11553" y="8899397"/>
            <a:ext cx="24955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29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68347" y="8834373"/>
            <a:ext cx="264160" cy="0"/>
          </a:xfrm>
          <a:custGeom>
            <a:avLst/>
            <a:gdLst/>
            <a:ahLst/>
            <a:cxnLst/>
            <a:rect l="l" t="t" r="r" b="b"/>
            <a:pathLst>
              <a:path w="264160" h="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657982" y="8794241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42514" y="8826245"/>
            <a:ext cx="80010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7865" algn="l"/>
              </a:tabLst>
            </a:pP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	</a:t>
            </a: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80054" y="883437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040382" y="8481821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74850" y="8974073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9080" y="8558021"/>
            <a:ext cx="2852420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00"/>
              </a:spcBef>
              <a:tabLst>
                <a:tab pos="1139190" algn="l"/>
                <a:tab pos="1850389" algn="l"/>
              </a:tabLst>
            </a:pPr>
            <a:r>
              <a:rPr dirty="0" baseline="-43650" sz="2100" spc="165">
                <a:latin typeface="Cambria Math"/>
                <a:cs typeface="Cambria Math"/>
              </a:rPr>
              <a:t>(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84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306705">
              <a:lnSpc>
                <a:spcPts val="1380"/>
              </a:lnSpc>
              <a:tabLst>
                <a:tab pos="675005" algn="l"/>
                <a:tab pos="1433195" algn="l"/>
                <a:tab pos="2131060" algn="l"/>
              </a:tabLst>
            </a:pPr>
            <a:r>
              <a:rPr dirty="0" sz="1400" spc="110">
                <a:latin typeface="Cambria Math"/>
                <a:cs typeface="Cambria Math"/>
              </a:rPr>
              <a:t>)	</a:t>
            </a:r>
            <a:r>
              <a:rPr dirty="0" sz="1400" spc="865">
                <a:latin typeface="Cambria Math"/>
                <a:cs typeface="Cambria Math"/>
              </a:rPr>
              <a:t>∑	</a:t>
            </a:r>
            <a:r>
              <a:rPr dirty="0" sz="1300" spc="1435">
                <a:latin typeface="Cambria Math"/>
                <a:cs typeface="Cambria Math"/>
              </a:rPr>
              <a:t> </a:t>
            </a:r>
            <a:r>
              <a:rPr dirty="0" sz="1300" spc="865">
                <a:latin typeface="Cambria Math"/>
                <a:cs typeface="Cambria Math"/>
              </a:rPr>
              <a:t> </a:t>
            </a:r>
            <a:r>
              <a:rPr dirty="0" sz="1300" spc="-15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34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9187433"/>
            <a:ext cx="2609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Using Fourier sine series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expansion</a:t>
            </a:r>
            <a:r>
              <a:rPr dirty="0" sz="120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22044" y="1523745"/>
            <a:ext cx="97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6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7650" y="1537461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8825" y="156921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33424" y="539596"/>
            <a:ext cx="2127250" cy="927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 algn="ctr" marR="145415">
              <a:lnSpc>
                <a:spcPct val="100000"/>
              </a:lnSpc>
              <a:spcBef>
                <a:spcPts val="150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2722" y="1633473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16125" y="1301241"/>
            <a:ext cx="1210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933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52826" y="1551177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06091" y="1569211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1426209"/>
            <a:ext cx="2032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510" algn="l"/>
                <a:tab pos="1611630" algn="l"/>
              </a:tabLst>
            </a:pP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 </a:t>
            </a:r>
            <a:r>
              <a:rPr dirty="0" sz="1300" spc="12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280">
                <a:latin typeface="Cambria Math"/>
                <a:cs typeface="Cambria Math"/>
              </a:rPr>
              <a:t>∫ </a:t>
            </a:r>
            <a:r>
              <a:rPr dirty="0" sz="1300" spc="-3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6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1826412"/>
            <a:ext cx="288925" cy="49784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84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41780" y="2119375"/>
            <a:ext cx="264160" cy="0"/>
          </a:xfrm>
          <a:custGeom>
            <a:avLst/>
            <a:gdLst/>
            <a:ahLst/>
            <a:cxnLst/>
            <a:rect l="l" t="t" r="r" b="b"/>
            <a:pathLst>
              <a:path w="264159" h="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29841" y="2073909"/>
            <a:ext cx="97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6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25498" y="2087625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36673" y="211937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083054" y="1839213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22094" y="2183637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3973" y="1851406"/>
            <a:ext cx="12230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203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72867" y="2101341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26130" y="2119375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421638" y="1976373"/>
            <a:ext cx="2058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1020" algn="l"/>
                <a:tab pos="1637030" algn="l"/>
              </a:tabLst>
            </a:pPr>
            <a:r>
              <a:rPr dirty="0" sz="1300" spc="570">
                <a:latin typeface="Cambria Math"/>
                <a:cs typeface="Cambria Math"/>
              </a:rPr>
              <a:t> </a:t>
            </a:r>
            <a:r>
              <a:rPr dirty="0" sz="1300" spc="570">
                <a:latin typeface="Cambria Math"/>
                <a:cs typeface="Cambria Math"/>
              </a:rPr>
              <a:t>  </a:t>
            </a:r>
            <a:r>
              <a:rPr dirty="0" sz="1300" spc="114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280">
                <a:latin typeface="Cambria Math"/>
                <a:cs typeface="Cambria Math"/>
              </a:rPr>
              <a:t>∫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6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2585973"/>
            <a:ext cx="16459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925">
                <a:latin typeface="Cambria Math"/>
                <a:cs typeface="Cambria Math"/>
              </a:rPr>
              <a:t>∑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135">
                <a:latin typeface="Cambria Math"/>
                <a:cs typeface="Cambria Math"/>
              </a:rPr>
              <a:t> </a:t>
            </a:r>
            <a:r>
              <a:rPr dirty="0" baseline="-38461" sz="1950" spc="607">
                <a:latin typeface="Cambria Math"/>
                <a:cs typeface="Cambria Math"/>
              </a:rPr>
              <a:t> </a:t>
            </a:r>
            <a:endParaRPr baseline="-38461" sz="19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612770" y="27251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107438" y="2372613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41905" y="2864865"/>
            <a:ext cx="276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00070" y="2448813"/>
            <a:ext cx="729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7220" algn="l"/>
              </a:tabLst>
            </a:pP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17798" y="272516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76371" y="2433573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10839" y="280542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68089" y="27251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255389" y="2448813"/>
            <a:ext cx="1320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9185" algn="l"/>
              </a:tabLst>
            </a:pP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55082" y="272516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880486" y="2585973"/>
            <a:ext cx="283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463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-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165">
                <a:latin typeface="Cambria Math"/>
                <a:cs typeface="Cambria Math"/>
              </a:rPr>
              <a:t> </a:t>
            </a:r>
            <a:r>
              <a:rPr dirty="0" baseline="-35714" sz="2100" spc="652">
                <a:latin typeface="Cambria Math"/>
                <a:cs typeface="Cambria Math"/>
              </a:rPr>
              <a:t> </a:t>
            </a:r>
            <a:r>
              <a:rPr dirty="0" baseline="-35714" sz="2100" spc="-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baseline="1984" sz="2100" spc="4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 spc="4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   </a:t>
            </a:r>
            <a:r>
              <a:rPr dirty="0" sz="1400" spc="105">
                <a:latin typeface="Cambria Math"/>
                <a:cs typeface="Cambria Math"/>
              </a:rPr>
              <a:t>( </a:t>
            </a:r>
            <a:r>
              <a:rPr dirty="0" baseline="-35714" sz="2100" spc="157">
                <a:latin typeface="Cambria Math"/>
                <a:cs typeface="Cambria Math"/>
              </a:rPr>
              <a:t>   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135">
                <a:latin typeface="Cambria Math"/>
                <a:cs typeface="Cambria Math"/>
              </a:rPr>
              <a:t> </a:t>
            </a:r>
            <a:r>
              <a:rPr dirty="0" baseline="-38461" sz="1950" spc="607">
                <a:latin typeface="Cambria Math"/>
                <a:cs typeface="Cambria Math"/>
              </a:rPr>
              <a:t> </a:t>
            </a:r>
            <a:r>
              <a:rPr dirty="0" baseline="-38461" sz="1950">
                <a:latin typeface="Cambria Math"/>
                <a:cs typeface="Cambria Math"/>
              </a:rPr>
              <a:t>	</a:t>
            </a:r>
            <a:r>
              <a:rPr dirty="0" sz="1300" spc="2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82063" y="336524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540635" y="3073653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75102" y="34455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341242" y="33652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269363" y="3088894"/>
            <a:ext cx="23399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1245" algn="l"/>
                <a:tab pos="211899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88484" y="3365245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043429" y="3226054"/>
            <a:ext cx="3651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5090" algn="l"/>
              </a:tabLst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-35714" sz="2100" spc="652">
                <a:latin typeface="Cambria Math"/>
                <a:cs typeface="Cambria Math"/>
              </a:rPr>
              <a:t> </a:t>
            </a:r>
            <a:r>
              <a:rPr dirty="0" baseline="-35714" sz="2100" spc="-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baseline="1984" sz="2100" spc="4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 spc="4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   </a:t>
            </a:r>
            <a:r>
              <a:rPr dirty="0" sz="1400" spc="105">
                <a:latin typeface="Cambria Math"/>
                <a:cs typeface="Cambria Math"/>
              </a:rPr>
              <a:t>( </a:t>
            </a:r>
            <a:r>
              <a:rPr dirty="0" baseline="-35714" sz="2100" spc="157">
                <a:latin typeface="Cambria Math"/>
                <a:cs typeface="Cambria Math"/>
              </a:rPr>
              <a:t>   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300" spc="165">
                <a:latin typeface="Cambria Math"/>
                <a:cs typeface="Cambria Math"/>
              </a:rPr>
              <a:t> </a:t>
            </a:r>
            <a:r>
              <a:rPr dirty="0" sz="1300" spc="300">
                <a:latin typeface="Cambria Math"/>
                <a:cs typeface="Cambria Math"/>
              </a:rPr>
              <a:t>   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140">
                <a:latin typeface="Cambria Math"/>
                <a:cs typeface="Cambria Math"/>
              </a:rPr>
              <a:t> </a:t>
            </a:r>
            <a:r>
              <a:rPr dirty="0" baseline="-38461" sz="1950" spc="607">
                <a:latin typeface="Cambria Math"/>
                <a:cs typeface="Cambria Math"/>
              </a:rPr>
              <a:t> </a:t>
            </a:r>
            <a:r>
              <a:rPr dirty="0" baseline="-38461" sz="1950">
                <a:latin typeface="Cambria Math"/>
                <a:cs typeface="Cambria Math"/>
              </a:rPr>
              <a:t>	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27150" y="3826890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3736974"/>
            <a:ext cx="3862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partial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differential 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15305" y="3660774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29580" y="3640353"/>
            <a:ext cx="259079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15">
                <a:latin typeface="Cambria Math"/>
                <a:cs typeface="Cambria Math"/>
              </a:rPr>
              <a:t> </a:t>
            </a:r>
            <a:r>
              <a:rPr dirty="0" sz="1000" spc="415">
                <a:latin typeface="Cambria Math"/>
                <a:cs typeface="Cambria Math"/>
              </a:rPr>
              <a:t>  </a:t>
            </a:r>
            <a:r>
              <a:rPr dirty="0" sz="1000" spc="-11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042280" y="3877690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4" h="0">
                <a:moveTo>
                  <a:pt x="0" y="0"/>
                </a:moveTo>
                <a:lnTo>
                  <a:pt x="2365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314950" y="3736974"/>
            <a:ext cx="2889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87746" y="372325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82817" y="3660774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97473" y="3640353"/>
            <a:ext cx="258445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15">
                <a:latin typeface="Cambria Math"/>
                <a:cs typeface="Cambria Math"/>
              </a:rPr>
              <a:t> </a:t>
            </a:r>
            <a:r>
              <a:rPr dirty="0" sz="1000" spc="415">
                <a:latin typeface="Cambria Math"/>
                <a:cs typeface="Cambria Math"/>
              </a:rPr>
              <a:t>  </a:t>
            </a:r>
            <a:r>
              <a:rPr dirty="0" sz="1000" spc="-11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710173" y="387769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5973317" y="3736974"/>
            <a:ext cx="46100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9080" y="3995141"/>
            <a:ext cx="4686935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0" i="1">
                <a:latin typeface="Times New Roman"/>
                <a:cs typeface="Times New Roman"/>
              </a:rPr>
              <a:t>x</a:t>
            </a:r>
            <a:r>
              <a:rPr dirty="0" sz="1400" spc="-1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boundary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initial conditions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06392" y="4907407"/>
            <a:ext cx="1619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1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906901" y="4906390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208328" y="4765674"/>
            <a:ext cx="46297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7222" sz="1500" spc="622">
                <a:latin typeface="Cambria Math"/>
                <a:cs typeface="Cambria Math"/>
              </a:rPr>
              <a:t> </a:t>
            </a:r>
            <a:r>
              <a:rPr dirty="0" baseline="47222" sz="1500" spc="66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-16666" sz="1500" spc="34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29080" y="5123814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10386" y="5571870"/>
            <a:ext cx="97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6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17472" y="5488051"/>
            <a:ext cx="366395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 </a:t>
            </a:r>
            <a:r>
              <a:rPr dirty="0" sz="1300" spc="12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06041" y="5609970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04517" y="5428614"/>
            <a:ext cx="2863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64538" y="5593207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545207" y="5428614"/>
            <a:ext cx="1733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584830" y="5622162"/>
            <a:ext cx="933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702054" y="5481954"/>
            <a:ext cx="1451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30605" algn="l"/>
              </a:tabLst>
            </a:pPr>
            <a:r>
              <a:rPr dirty="0" sz="1300" spc="-5">
                <a:latin typeface="Cambria Math"/>
                <a:cs typeface="Cambria Math"/>
              </a:rPr>
              <a:t>∫  </a:t>
            </a:r>
            <a:r>
              <a:rPr dirty="0" sz="1300" spc="-110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644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50">
                <a:latin typeface="Cambria Math"/>
                <a:cs typeface="Cambria Math"/>
              </a:rPr>
              <a:t> </a:t>
            </a:r>
            <a:r>
              <a:rPr dirty="0" baseline="2136" sz="1950" spc="397">
                <a:latin typeface="Cambria Math"/>
                <a:cs typeface="Cambria Math"/>
              </a:rPr>
              <a:t> </a:t>
            </a:r>
            <a:r>
              <a:rPr dirty="0" baseline="2136" sz="1950" spc="382">
                <a:latin typeface="Cambria Math"/>
                <a:cs typeface="Cambria Math"/>
              </a:rPr>
              <a:t> </a:t>
            </a:r>
            <a:r>
              <a:rPr dirty="0" baseline="2136" sz="1950" spc="3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baseline="1984" sz="2100" spc="644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705">
                <a:latin typeface="Cambria Math"/>
                <a:cs typeface="Cambria Math"/>
              </a:rPr>
              <a:t> 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73810" y="600951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286510" y="600214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446022" y="599427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07691" y="6021704"/>
            <a:ext cx="88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568575" y="6008242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129080" y="5878448"/>
            <a:ext cx="20631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5714" sz="2100" spc="14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2777" sz="1500" spc="532">
                <a:latin typeface="Cambria Math"/>
                <a:cs typeface="Cambria Math"/>
              </a:rPr>
              <a:t> </a:t>
            </a:r>
            <a:r>
              <a:rPr dirty="0" baseline="52777" sz="1500" spc="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712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r>
              <a:rPr dirty="0" baseline="3968" sz="2100" spc="-112">
                <a:latin typeface="Cambria Math"/>
                <a:cs typeface="Cambria Math"/>
              </a:rPr>
              <a:t> </a:t>
            </a:r>
            <a:r>
              <a:rPr dirty="0" baseline="4273" sz="1950" spc="397">
                <a:latin typeface="Cambria Math"/>
                <a:cs typeface="Cambria Math"/>
              </a:rPr>
              <a:t> </a:t>
            </a:r>
            <a:r>
              <a:rPr dirty="0" baseline="4273" sz="1950" spc="382">
                <a:latin typeface="Cambria Math"/>
                <a:cs typeface="Cambria Math"/>
              </a:rPr>
              <a:t> </a:t>
            </a:r>
            <a:r>
              <a:rPr dirty="0" baseline="4273" sz="1950" spc="39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0000" sz="1500" spc="644">
                <a:latin typeface="Cambria Math"/>
                <a:cs typeface="Cambria Math"/>
              </a:rPr>
              <a:t>  </a:t>
            </a:r>
            <a:r>
              <a:rPr dirty="0" baseline="50000" sz="1500" spc="44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129080" y="6299072"/>
            <a:ext cx="1854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=[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89050" y="6245732"/>
            <a:ext cx="33845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383538" y="6459092"/>
            <a:ext cx="15303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5">
                <a:latin typeface="Cambria Math"/>
                <a:cs typeface="Cambria Math"/>
              </a:rPr>
              <a:t> 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01750" y="6439788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 h="0">
                <a:moveTo>
                  <a:pt x="0" y="0"/>
                </a:moveTo>
                <a:lnTo>
                  <a:pt x="3169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435479" y="6279260"/>
            <a:ext cx="294005" cy="15557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50" spc="300">
                <a:latin typeface="Cambria Math"/>
                <a:cs typeface="Cambria Math"/>
              </a:rPr>
              <a:t> </a:t>
            </a:r>
            <a:r>
              <a:rPr dirty="0" sz="850" spc="430">
                <a:latin typeface="Cambria Math"/>
                <a:cs typeface="Cambria Math"/>
              </a:rPr>
              <a:t> </a:t>
            </a:r>
            <a:r>
              <a:rPr dirty="0" sz="850" spc="300">
                <a:latin typeface="Cambria Math"/>
                <a:cs typeface="Cambria Math"/>
              </a:rPr>
              <a:t> </a:t>
            </a:r>
            <a:r>
              <a:rPr dirty="0" sz="850" spc="31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441575" y="6445376"/>
            <a:ext cx="226695" cy="15557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50" spc="365">
                <a:latin typeface="Cambria Math"/>
                <a:cs typeface="Cambria Math"/>
              </a:rPr>
              <a:t> </a:t>
            </a:r>
            <a:r>
              <a:rPr dirty="0" sz="850" spc="365">
                <a:latin typeface="Cambria Math"/>
                <a:cs typeface="Cambria Math"/>
              </a:rPr>
              <a:t> </a:t>
            </a:r>
            <a:r>
              <a:rPr dirty="0" sz="850" spc="90">
                <a:latin typeface="Cambria Math"/>
                <a:cs typeface="Cambria Math"/>
              </a:rPr>
              <a:t> </a:t>
            </a:r>
            <a:r>
              <a:rPr dirty="0" sz="850" spc="37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3202" y="6433184"/>
            <a:ext cx="210820" cy="13208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00" spc="254">
                <a:latin typeface="Cambria Math"/>
                <a:cs typeface="Cambria Math"/>
              </a:rPr>
              <a:t> </a:t>
            </a:r>
            <a:r>
              <a:rPr dirty="0" sz="700" spc="254">
                <a:latin typeface="Cambria Math"/>
                <a:cs typeface="Cambria Math"/>
              </a:rPr>
              <a:t>   </a:t>
            </a:r>
            <a:r>
              <a:rPr dirty="0" sz="700" spc="10">
                <a:latin typeface="Cambria Math"/>
                <a:cs typeface="Cambria Math"/>
              </a:rPr>
              <a:t> </a:t>
            </a:r>
            <a:r>
              <a:rPr dirty="0" sz="700" spc="254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448179" y="6446646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 h="0">
                <a:moveTo>
                  <a:pt x="0" y="0"/>
                </a:moveTo>
                <a:lnTo>
                  <a:pt x="26974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650238" y="6324980"/>
            <a:ext cx="18376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3470" algn="l"/>
              </a:tabLst>
            </a:pPr>
            <a:r>
              <a:rPr dirty="0" sz="1200" spc="290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5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40">
                <a:latin typeface="Cambria Math"/>
                <a:cs typeface="Cambria Math"/>
              </a:rPr>
              <a:t>  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r>
              <a:rPr dirty="0" baseline="2314" sz="1800" spc="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95242" y="6279260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496183" y="6445376"/>
            <a:ext cx="226695" cy="155575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50" spc="365">
                <a:latin typeface="Cambria Math"/>
                <a:cs typeface="Cambria Math"/>
              </a:rPr>
              <a:t> </a:t>
            </a:r>
            <a:r>
              <a:rPr dirty="0" sz="850" spc="365">
                <a:latin typeface="Cambria Math"/>
                <a:cs typeface="Cambria Math"/>
              </a:rPr>
              <a:t> </a:t>
            </a:r>
            <a:r>
              <a:rPr dirty="0" sz="850" spc="90">
                <a:latin typeface="Cambria Math"/>
                <a:cs typeface="Cambria Math"/>
              </a:rPr>
              <a:t> </a:t>
            </a:r>
            <a:r>
              <a:rPr dirty="0" sz="850" spc="37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567810" y="6433184"/>
            <a:ext cx="210820" cy="13208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00" spc="254">
                <a:latin typeface="Cambria Math"/>
                <a:cs typeface="Cambria Math"/>
              </a:rPr>
              <a:t> </a:t>
            </a:r>
            <a:r>
              <a:rPr dirty="0" sz="700" spc="254">
                <a:latin typeface="Cambria Math"/>
                <a:cs typeface="Cambria Math"/>
              </a:rPr>
              <a:t>   </a:t>
            </a:r>
            <a:r>
              <a:rPr dirty="0" sz="700" spc="15">
                <a:latin typeface="Cambria Math"/>
                <a:cs typeface="Cambria Math"/>
              </a:rPr>
              <a:t> </a:t>
            </a:r>
            <a:r>
              <a:rPr dirty="0" sz="700" spc="254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508883" y="6446646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 h="0">
                <a:moveTo>
                  <a:pt x="0" y="0"/>
                </a:moveTo>
                <a:lnTo>
                  <a:pt x="26090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814953" y="6299072"/>
            <a:ext cx="693420" cy="23939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200" spc="290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55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482465" y="6257925"/>
            <a:ext cx="95885" cy="334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964182" y="6638925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835150" y="6915276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5" h="0">
                <a:moveTo>
                  <a:pt x="0" y="0"/>
                </a:moveTo>
                <a:lnTo>
                  <a:pt x="3828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129080" y="6774560"/>
            <a:ext cx="2089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9761" sz="2100" spc="1297">
                <a:latin typeface="Cambria Math"/>
                <a:cs typeface="Cambria Math"/>
              </a:rPr>
              <a:t> </a:t>
            </a:r>
            <a:r>
              <a:rPr dirty="0" baseline="-29761" sz="2100" spc="104">
                <a:latin typeface="Cambria Math"/>
                <a:cs typeface="Cambria Math"/>
              </a:rPr>
              <a:t> </a:t>
            </a:r>
            <a:r>
              <a:rPr dirty="0" baseline="-32051" sz="1950" spc="660">
                <a:latin typeface="Cambria Math"/>
                <a:cs typeface="Cambria Math"/>
              </a:rPr>
              <a:t> </a:t>
            </a:r>
            <a:r>
              <a:rPr dirty="0" baseline="-64814" sz="1350" spc="450">
                <a:latin typeface="Cambria Math"/>
                <a:cs typeface="Cambria Math"/>
              </a:rPr>
              <a:t> </a:t>
            </a:r>
            <a:r>
              <a:rPr dirty="0" baseline="-64814" sz="1350">
                <a:latin typeface="Cambria Math"/>
                <a:cs typeface="Cambria Math"/>
              </a:rPr>
              <a:t> </a:t>
            </a:r>
            <a:r>
              <a:rPr dirty="0" baseline="-64814" sz="1350" spc="67">
                <a:latin typeface="Cambria Math"/>
                <a:cs typeface="Cambria Math"/>
              </a:rPr>
              <a:t> </a:t>
            </a:r>
            <a:r>
              <a:rPr dirty="0" baseline="-32051" sz="1950" spc="1019">
                <a:latin typeface="Cambria Math"/>
                <a:cs typeface="Cambria Math"/>
              </a:rPr>
              <a:t> </a:t>
            </a:r>
            <a:r>
              <a:rPr dirty="0" baseline="-32051" sz="1950">
                <a:latin typeface="Cambria Math"/>
                <a:cs typeface="Cambria Math"/>
              </a:rPr>
              <a:t> </a:t>
            </a:r>
            <a:r>
              <a:rPr dirty="0" baseline="-32051" sz="1950" spc="187">
                <a:latin typeface="Cambria Math"/>
                <a:cs typeface="Cambria Math"/>
              </a:rPr>
              <a:t> </a:t>
            </a:r>
            <a:r>
              <a:rPr dirty="0" baseline="-29761" sz="2100" spc="7">
                <a:latin typeface="Cambria Math"/>
                <a:cs typeface="Cambria Math"/>
              </a:rPr>
              <a:t>{</a:t>
            </a:r>
            <a:r>
              <a:rPr dirty="0" baseline="-37698" sz="2100" spc="772">
                <a:latin typeface="Cambria Math"/>
                <a:cs typeface="Cambria Math"/>
              </a:rPr>
              <a:t> </a:t>
            </a:r>
            <a:r>
              <a:rPr dirty="0" baseline="-27777" sz="1500" spc="615">
                <a:latin typeface="Cambria Math"/>
                <a:cs typeface="Cambria Math"/>
              </a:rPr>
              <a:t> </a:t>
            </a:r>
            <a:r>
              <a:rPr dirty="0" baseline="-37698" sz="2100" spc="892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 </a:t>
            </a:r>
            <a:r>
              <a:rPr dirty="0" baseline="-27777" sz="1500" spc="-7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29080" y="6985482"/>
            <a:ext cx="4906645" cy="224790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769620">
              <a:lnSpc>
                <a:spcPct val="100000"/>
              </a:lnSpc>
              <a:spcBef>
                <a:spcPts val="830"/>
              </a:spcBef>
              <a:tabLst>
                <a:tab pos="106426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 spc="-5" i="1">
                <a:latin typeface="Times New Roman"/>
                <a:cs typeface="Times New Roman"/>
              </a:rPr>
              <a:t>g(x) </a:t>
            </a:r>
            <a:r>
              <a:rPr dirty="0" sz="1400">
                <a:latin typeface="Times New Roman"/>
                <a:cs typeface="Times New Roman"/>
              </a:rPr>
              <a:t>= 0 </a:t>
            </a:r>
            <a:r>
              <a:rPr dirty="0" sz="1400" spc="-5">
                <a:latin typeface="Times New Roman"/>
                <a:cs typeface="Times New Roman"/>
              </a:rPr>
              <a:t>(from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initial condition)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algn="ctr" marR="3095625">
              <a:lnSpc>
                <a:spcPct val="100000"/>
              </a:lnSpc>
              <a:spcBef>
                <a:spcPts val="560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935">
                <a:latin typeface="Cambria Math"/>
                <a:cs typeface="Cambria Math"/>
              </a:rPr>
              <a:t>∑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baseline="-30864" sz="1350" spc="450">
                <a:latin typeface="Cambria Math"/>
                <a:cs typeface="Cambria Math"/>
              </a:rPr>
              <a:t> </a:t>
            </a:r>
            <a:r>
              <a:rPr dirty="0" baseline="-30864" sz="1350" spc="135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777240">
              <a:lnSpc>
                <a:spcPct val="100000"/>
              </a:lnSpc>
              <a:spcBef>
                <a:spcPts val="151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400" spc="-5">
                <a:latin typeface="Times New Roman"/>
                <a:cs typeface="Times New Roman"/>
              </a:rPr>
              <a:t>Where (</a:t>
            </a:r>
            <a:r>
              <a:rPr dirty="0" sz="1400" spc="-5" i="1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constant </a:t>
            </a:r>
            <a:r>
              <a:rPr dirty="0" sz="1400">
                <a:latin typeface="Times New Roman"/>
                <a:cs typeface="Times New Roman"/>
              </a:rPr>
              <a:t>and (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5">
                <a:latin typeface="Times New Roman"/>
                <a:cs typeface="Times New Roman"/>
              </a:rPr>
              <a:t>odd and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/ repeat example </a:t>
            </a:r>
            <a:r>
              <a:rPr dirty="0" sz="1400" spc="5">
                <a:latin typeface="Times New Roman"/>
                <a:cs typeface="Times New Roman"/>
              </a:rPr>
              <a:t>(5)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4743450" y="5171439"/>
            <a:ext cx="2238375" cy="1809750"/>
          </a:xfrm>
          <a:custGeom>
            <a:avLst/>
            <a:gdLst/>
            <a:ahLst/>
            <a:cxnLst/>
            <a:rect l="l" t="t" r="r" b="b"/>
            <a:pathLst>
              <a:path w="2238375" h="1809750">
                <a:moveTo>
                  <a:pt x="0" y="1809750"/>
                </a:moveTo>
                <a:lnTo>
                  <a:pt x="2238375" y="1809750"/>
                </a:lnTo>
                <a:lnTo>
                  <a:pt x="2238375" y="0"/>
                </a:lnTo>
                <a:lnTo>
                  <a:pt x="0" y="0"/>
                </a:lnTo>
                <a:lnTo>
                  <a:pt x="0" y="18097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841113" y="5204586"/>
            <a:ext cx="565785" cy="208279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00"/>
              </a:spcBef>
            </a:pP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425">
                <a:latin typeface="Cambria Math"/>
                <a:cs typeface="Cambria Math"/>
              </a:rPr>
              <a:t> </a:t>
            </a:r>
            <a:r>
              <a:rPr dirty="0" baseline="29411" sz="1275" spc="540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endParaRPr baseline="2314" sz="1800">
              <a:latin typeface="Cambria Math"/>
              <a:cs typeface="Cambria Math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089650" y="5204586"/>
            <a:ext cx="596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240">
                <a:latin typeface="Cambria Math"/>
                <a:cs typeface="Cambria Math"/>
              </a:rPr>
              <a:t>  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5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endParaRPr baseline="2314" sz="1800">
              <a:latin typeface="Cambria Math"/>
              <a:cs typeface="Cambria Math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841113" y="5631306"/>
            <a:ext cx="445134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873241" y="5515482"/>
            <a:ext cx="211454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5873241" y="575297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874640" y="6541388"/>
            <a:ext cx="97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858002" y="6597777"/>
            <a:ext cx="331470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baseline="-16203" sz="1800" spc="652">
                <a:latin typeface="Cambria Math"/>
                <a:cs typeface="Cambria Math"/>
              </a:rPr>
              <a:t> </a:t>
            </a:r>
            <a:r>
              <a:rPr dirty="0" sz="850" spc="350">
                <a:latin typeface="Cambria Math"/>
                <a:cs typeface="Cambria Math"/>
              </a:rPr>
              <a:t> </a:t>
            </a:r>
            <a:r>
              <a:rPr dirty="0" baseline="-16203" sz="1800" spc="750">
                <a:latin typeface="Cambria Math"/>
                <a:cs typeface="Cambria Math"/>
              </a:rPr>
              <a:t> </a:t>
            </a:r>
            <a:r>
              <a:rPr dirty="0" sz="850" spc="3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858002" y="6663054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 h="0">
                <a:moveTo>
                  <a:pt x="0" y="0"/>
                </a:moveTo>
                <a:lnTo>
                  <a:pt x="3261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6243573" y="6541388"/>
            <a:ext cx="615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290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841113" y="6067424"/>
            <a:ext cx="211454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880861" y="5631306"/>
            <a:ext cx="832485" cy="54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37037" sz="1800" spc="644">
                <a:latin typeface="Cambria Math"/>
                <a:cs typeface="Cambria Math"/>
              </a:rPr>
              <a:t> </a:t>
            </a:r>
            <a:r>
              <a:rPr dirty="0" baseline="-37037" sz="1800" spc="652">
                <a:latin typeface="Cambria Math"/>
                <a:cs typeface="Cambria Math"/>
              </a:rPr>
              <a:t> </a:t>
            </a:r>
            <a:r>
              <a:rPr dirty="0" baseline="-37037" sz="1800" spc="60">
                <a:latin typeface="Cambria Math"/>
                <a:cs typeface="Cambria Math"/>
              </a:rPr>
              <a:t> </a:t>
            </a:r>
            <a:r>
              <a:rPr dirty="0" sz="1200" spc="290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baseline="2314" sz="1800" spc="352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5">
                <a:latin typeface="Cambria Math"/>
                <a:cs typeface="Cambria Math"/>
              </a:rPr>
              <a:t> </a:t>
            </a:r>
            <a:r>
              <a:rPr dirty="0" baseline="2314" sz="1800" spc="345">
                <a:latin typeface="Cambria Math"/>
                <a:cs typeface="Cambria Math"/>
              </a:rPr>
              <a:t> </a:t>
            </a:r>
            <a:endParaRPr baseline="2314" sz="1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50">
              <a:latin typeface="Times New Roman"/>
              <a:cs typeface="Times New Roman"/>
            </a:endParaRPr>
          </a:p>
          <a:p>
            <a:pPr marL="2540">
              <a:lnSpc>
                <a:spcPct val="100000"/>
              </a:lnSpc>
            </a:pPr>
            <a:r>
              <a:rPr dirty="0" sz="850" spc="430">
                <a:latin typeface="Cambria Math"/>
                <a:cs typeface="Cambria Math"/>
              </a:rPr>
              <a:t> </a:t>
            </a:r>
            <a:r>
              <a:rPr dirty="0" sz="850" spc="3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824473" y="6155816"/>
            <a:ext cx="269875" cy="478155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0"/>
              </a:spcBef>
            </a:pPr>
            <a:r>
              <a:rPr dirty="0" baseline="-16339" sz="1275" spc="562">
                <a:latin typeface="Cambria Math"/>
                <a:cs typeface="Cambria Math"/>
              </a:rPr>
              <a:t> </a:t>
            </a:r>
            <a:r>
              <a:rPr dirty="0" sz="700" spc="295">
                <a:latin typeface="Cambria Math"/>
                <a:cs typeface="Cambria Math"/>
              </a:rPr>
              <a:t> </a:t>
            </a:r>
            <a:r>
              <a:rPr dirty="0" baseline="-16339" sz="1275" spc="600">
                <a:latin typeface="Cambria Math"/>
                <a:cs typeface="Cambria Math"/>
              </a:rPr>
              <a:t> </a:t>
            </a:r>
            <a:r>
              <a:rPr dirty="0" sz="700" spc="254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153670">
              <a:lnSpc>
                <a:spcPct val="100000"/>
              </a:lnSpc>
              <a:spcBef>
                <a:spcPts val="5"/>
              </a:spcBef>
            </a:pP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5824473" y="6189090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 h="0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6144514" y="6067424"/>
            <a:ext cx="596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240">
                <a:latin typeface="Cambria Math"/>
                <a:cs typeface="Cambria Math"/>
              </a:rPr>
              <a:t>  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44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431282" y="6241160"/>
            <a:ext cx="88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501385" y="5820536"/>
            <a:ext cx="749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-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545582" y="5411850"/>
            <a:ext cx="88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+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5307710" y="5402325"/>
            <a:ext cx="512445" cy="350520"/>
          </a:xfrm>
          <a:custGeom>
            <a:avLst/>
            <a:gdLst/>
            <a:ahLst/>
            <a:cxnLst/>
            <a:rect l="l" t="t" r="r" b="b"/>
            <a:pathLst>
              <a:path w="512445" h="350520">
                <a:moveTo>
                  <a:pt x="445467" y="312551"/>
                </a:moveTo>
                <a:lnTo>
                  <a:pt x="427609" y="338836"/>
                </a:lnTo>
                <a:lnTo>
                  <a:pt x="512063" y="350138"/>
                </a:lnTo>
                <a:lnTo>
                  <a:pt x="496113" y="321691"/>
                </a:lnTo>
                <a:lnTo>
                  <a:pt x="458850" y="321691"/>
                </a:lnTo>
                <a:lnTo>
                  <a:pt x="455929" y="319659"/>
                </a:lnTo>
                <a:lnTo>
                  <a:pt x="445467" y="312551"/>
                </a:lnTo>
                <a:close/>
              </a:path>
              <a:path w="512445" h="350520">
                <a:moveTo>
                  <a:pt x="452554" y="302120"/>
                </a:moveTo>
                <a:lnTo>
                  <a:pt x="445467" y="312551"/>
                </a:lnTo>
                <a:lnTo>
                  <a:pt x="455929" y="319659"/>
                </a:lnTo>
                <a:lnTo>
                  <a:pt x="458850" y="321691"/>
                </a:lnTo>
                <a:lnTo>
                  <a:pt x="462788" y="320929"/>
                </a:lnTo>
                <a:lnTo>
                  <a:pt x="464819" y="318008"/>
                </a:lnTo>
                <a:lnTo>
                  <a:pt x="466725" y="315087"/>
                </a:lnTo>
                <a:lnTo>
                  <a:pt x="465963" y="311150"/>
                </a:lnTo>
                <a:lnTo>
                  <a:pt x="463041" y="309245"/>
                </a:lnTo>
                <a:lnTo>
                  <a:pt x="452554" y="302120"/>
                </a:lnTo>
                <a:close/>
              </a:path>
              <a:path w="512445" h="350520">
                <a:moveTo>
                  <a:pt x="470408" y="275844"/>
                </a:moveTo>
                <a:lnTo>
                  <a:pt x="452554" y="302120"/>
                </a:lnTo>
                <a:lnTo>
                  <a:pt x="463041" y="309245"/>
                </a:lnTo>
                <a:lnTo>
                  <a:pt x="465963" y="311150"/>
                </a:lnTo>
                <a:lnTo>
                  <a:pt x="466725" y="315087"/>
                </a:lnTo>
                <a:lnTo>
                  <a:pt x="464819" y="318008"/>
                </a:lnTo>
                <a:lnTo>
                  <a:pt x="462788" y="320929"/>
                </a:lnTo>
                <a:lnTo>
                  <a:pt x="458850" y="321691"/>
                </a:lnTo>
                <a:lnTo>
                  <a:pt x="496113" y="321691"/>
                </a:lnTo>
                <a:lnTo>
                  <a:pt x="470408" y="275844"/>
                </a:lnTo>
                <a:close/>
              </a:path>
              <a:path w="512445" h="350520">
                <a:moveTo>
                  <a:pt x="7874" y="0"/>
                </a:moveTo>
                <a:lnTo>
                  <a:pt x="3937" y="762"/>
                </a:lnTo>
                <a:lnTo>
                  <a:pt x="2031" y="3683"/>
                </a:lnTo>
                <a:lnTo>
                  <a:pt x="0" y="6604"/>
                </a:lnTo>
                <a:lnTo>
                  <a:pt x="762" y="10541"/>
                </a:lnTo>
                <a:lnTo>
                  <a:pt x="3683" y="12446"/>
                </a:lnTo>
                <a:lnTo>
                  <a:pt x="445467" y="312551"/>
                </a:lnTo>
                <a:lnTo>
                  <a:pt x="452554" y="302120"/>
                </a:lnTo>
                <a:lnTo>
                  <a:pt x="10794" y="2032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250560" y="5859525"/>
            <a:ext cx="512445" cy="350520"/>
          </a:xfrm>
          <a:custGeom>
            <a:avLst/>
            <a:gdLst/>
            <a:ahLst/>
            <a:cxnLst/>
            <a:rect l="l" t="t" r="r" b="b"/>
            <a:pathLst>
              <a:path w="512445" h="350520">
                <a:moveTo>
                  <a:pt x="445467" y="312551"/>
                </a:moveTo>
                <a:lnTo>
                  <a:pt x="427609" y="338836"/>
                </a:lnTo>
                <a:lnTo>
                  <a:pt x="512063" y="350138"/>
                </a:lnTo>
                <a:lnTo>
                  <a:pt x="496113" y="321691"/>
                </a:lnTo>
                <a:lnTo>
                  <a:pt x="458850" y="321691"/>
                </a:lnTo>
                <a:lnTo>
                  <a:pt x="455929" y="319659"/>
                </a:lnTo>
                <a:lnTo>
                  <a:pt x="445467" y="312551"/>
                </a:lnTo>
                <a:close/>
              </a:path>
              <a:path w="512445" h="350520">
                <a:moveTo>
                  <a:pt x="452554" y="302120"/>
                </a:moveTo>
                <a:lnTo>
                  <a:pt x="445467" y="312551"/>
                </a:lnTo>
                <a:lnTo>
                  <a:pt x="455929" y="319659"/>
                </a:lnTo>
                <a:lnTo>
                  <a:pt x="458850" y="321691"/>
                </a:lnTo>
                <a:lnTo>
                  <a:pt x="462788" y="320929"/>
                </a:lnTo>
                <a:lnTo>
                  <a:pt x="464819" y="318008"/>
                </a:lnTo>
                <a:lnTo>
                  <a:pt x="466725" y="315087"/>
                </a:lnTo>
                <a:lnTo>
                  <a:pt x="465963" y="311150"/>
                </a:lnTo>
                <a:lnTo>
                  <a:pt x="463041" y="309245"/>
                </a:lnTo>
                <a:lnTo>
                  <a:pt x="452554" y="302120"/>
                </a:lnTo>
                <a:close/>
              </a:path>
              <a:path w="512445" h="350520">
                <a:moveTo>
                  <a:pt x="470408" y="275844"/>
                </a:moveTo>
                <a:lnTo>
                  <a:pt x="452554" y="302120"/>
                </a:lnTo>
                <a:lnTo>
                  <a:pt x="463041" y="309245"/>
                </a:lnTo>
                <a:lnTo>
                  <a:pt x="465963" y="311150"/>
                </a:lnTo>
                <a:lnTo>
                  <a:pt x="466725" y="315087"/>
                </a:lnTo>
                <a:lnTo>
                  <a:pt x="464819" y="318008"/>
                </a:lnTo>
                <a:lnTo>
                  <a:pt x="462788" y="320929"/>
                </a:lnTo>
                <a:lnTo>
                  <a:pt x="458850" y="321691"/>
                </a:lnTo>
                <a:lnTo>
                  <a:pt x="496113" y="321691"/>
                </a:lnTo>
                <a:lnTo>
                  <a:pt x="470408" y="275844"/>
                </a:lnTo>
                <a:close/>
              </a:path>
              <a:path w="512445" h="350520">
                <a:moveTo>
                  <a:pt x="7874" y="0"/>
                </a:moveTo>
                <a:lnTo>
                  <a:pt x="3937" y="762"/>
                </a:lnTo>
                <a:lnTo>
                  <a:pt x="2031" y="3683"/>
                </a:lnTo>
                <a:lnTo>
                  <a:pt x="0" y="6604"/>
                </a:lnTo>
                <a:lnTo>
                  <a:pt x="762" y="10541"/>
                </a:lnTo>
                <a:lnTo>
                  <a:pt x="3683" y="12446"/>
                </a:lnTo>
                <a:lnTo>
                  <a:pt x="445467" y="312551"/>
                </a:lnTo>
                <a:lnTo>
                  <a:pt x="452554" y="302120"/>
                </a:lnTo>
                <a:lnTo>
                  <a:pt x="10794" y="2032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202935" y="6288150"/>
            <a:ext cx="512445" cy="350520"/>
          </a:xfrm>
          <a:custGeom>
            <a:avLst/>
            <a:gdLst/>
            <a:ahLst/>
            <a:cxnLst/>
            <a:rect l="l" t="t" r="r" b="b"/>
            <a:pathLst>
              <a:path w="512445" h="350520">
                <a:moveTo>
                  <a:pt x="445467" y="312551"/>
                </a:moveTo>
                <a:lnTo>
                  <a:pt x="427609" y="338836"/>
                </a:lnTo>
                <a:lnTo>
                  <a:pt x="512063" y="350138"/>
                </a:lnTo>
                <a:lnTo>
                  <a:pt x="496113" y="321691"/>
                </a:lnTo>
                <a:lnTo>
                  <a:pt x="458850" y="321691"/>
                </a:lnTo>
                <a:lnTo>
                  <a:pt x="455929" y="319659"/>
                </a:lnTo>
                <a:lnTo>
                  <a:pt x="445467" y="312551"/>
                </a:lnTo>
                <a:close/>
              </a:path>
              <a:path w="512445" h="350520">
                <a:moveTo>
                  <a:pt x="452554" y="302120"/>
                </a:moveTo>
                <a:lnTo>
                  <a:pt x="445467" y="312551"/>
                </a:lnTo>
                <a:lnTo>
                  <a:pt x="455929" y="319659"/>
                </a:lnTo>
                <a:lnTo>
                  <a:pt x="458850" y="321691"/>
                </a:lnTo>
                <a:lnTo>
                  <a:pt x="462788" y="320929"/>
                </a:lnTo>
                <a:lnTo>
                  <a:pt x="464819" y="318008"/>
                </a:lnTo>
                <a:lnTo>
                  <a:pt x="466725" y="315087"/>
                </a:lnTo>
                <a:lnTo>
                  <a:pt x="465963" y="311150"/>
                </a:lnTo>
                <a:lnTo>
                  <a:pt x="463041" y="309245"/>
                </a:lnTo>
                <a:lnTo>
                  <a:pt x="452554" y="302120"/>
                </a:lnTo>
                <a:close/>
              </a:path>
              <a:path w="512445" h="350520">
                <a:moveTo>
                  <a:pt x="470408" y="275844"/>
                </a:moveTo>
                <a:lnTo>
                  <a:pt x="452554" y="302120"/>
                </a:lnTo>
                <a:lnTo>
                  <a:pt x="463041" y="309245"/>
                </a:lnTo>
                <a:lnTo>
                  <a:pt x="465963" y="311150"/>
                </a:lnTo>
                <a:lnTo>
                  <a:pt x="466725" y="315087"/>
                </a:lnTo>
                <a:lnTo>
                  <a:pt x="464819" y="318008"/>
                </a:lnTo>
                <a:lnTo>
                  <a:pt x="462788" y="320929"/>
                </a:lnTo>
                <a:lnTo>
                  <a:pt x="458850" y="321691"/>
                </a:lnTo>
                <a:lnTo>
                  <a:pt x="496113" y="321691"/>
                </a:lnTo>
                <a:lnTo>
                  <a:pt x="470408" y="275844"/>
                </a:lnTo>
                <a:close/>
              </a:path>
              <a:path w="512445" h="350520">
                <a:moveTo>
                  <a:pt x="7874" y="0"/>
                </a:moveTo>
                <a:lnTo>
                  <a:pt x="3937" y="762"/>
                </a:lnTo>
                <a:lnTo>
                  <a:pt x="2031" y="3683"/>
                </a:lnTo>
                <a:lnTo>
                  <a:pt x="0" y="6604"/>
                </a:lnTo>
                <a:lnTo>
                  <a:pt x="762" y="10541"/>
                </a:lnTo>
                <a:lnTo>
                  <a:pt x="3683" y="12446"/>
                </a:lnTo>
                <a:lnTo>
                  <a:pt x="445467" y="312551"/>
                </a:lnTo>
                <a:lnTo>
                  <a:pt x="452554" y="302120"/>
                </a:lnTo>
                <a:lnTo>
                  <a:pt x="10794" y="2032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997835" cy="996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875665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 marL="765175" indent="-228600">
              <a:lnSpc>
                <a:spcPct val="100000"/>
              </a:lnSpc>
              <a:spcBef>
                <a:spcPts val="1570"/>
              </a:spcBef>
              <a:buFont typeface="Wingdings"/>
              <a:buChar char=""/>
              <a:tabLst>
                <a:tab pos="76581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 of Laplace</a:t>
            </a:r>
            <a:r>
              <a:rPr dirty="0" u="heavy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07591"/>
            <a:ext cx="5305425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22034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This partial differential equation represents the steady state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field  that depends on two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more independent variables, which are typically  spatial. The two dimensions Laplace equation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in equation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0172" y="273735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17472" y="2445082"/>
            <a:ext cx="927735" cy="470534"/>
          </a:xfrm>
          <a:prstGeom prst="rect">
            <a:avLst/>
          </a:prstGeom>
        </p:spPr>
        <p:txBody>
          <a:bodyPr wrap="square" lIns="0" tIns="237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7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3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127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135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1535"/>
              </a:spcBef>
              <a:tabLst>
                <a:tab pos="68135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99157" y="273735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257170" y="2596642"/>
            <a:ext cx="82994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976118"/>
            <a:ext cx="5148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addition, three dimensions Laplace equation is given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41780" y="349935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27885" y="349935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30604" y="3500754"/>
            <a:ext cx="118554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497205" algn="l"/>
                <a:tab pos="94932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75942" y="3499357"/>
            <a:ext cx="236854" cy="0"/>
          </a:xfrm>
          <a:custGeom>
            <a:avLst/>
            <a:gdLst/>
            <a:ahLst/>
            <a:cxnLst/>
            <a:rect l="l" t="t" r="r" b="b"/>
            <a:pathLst>
              <a:path w="236855" h="0">
                <a:moveTo>
                  <a:pt x="0" y="0"/>
                </a:moveTo>
                <a:lnTo>
                  <a:pt x="2365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3253485"/>
            <a:ext cx="152654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15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9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3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120">
                <a:latin typeface="Cambria Math"/>
                <a:cs typeface="Cambria Math"/>
              </a:rPr>
              <a:t> </a:t>
            </a:r>
            <a:r>
              <a:rPr dirty="0" baseline="-33730" sz="2100" spc="697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63139" y="3358641"/>
            <a:ext cx="83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75841" y="954526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3643096"/>
            <a:ext cx="5304155" cy="61036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45000"/>
              </a:lnSpc>
              <a:spcBef>
                <a:spcPts val="110"/>
              </a:spcBef>
            </a:pPr>
            <a:r>
              <a:rPr dirty="0" sz="1400" spc="-5">
                <a:latin typeface="Times New Roman"/>
                <a:cs typeface="Times New Roman"/>
              </a:rPr>
              <a:t>Note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equations </a:t>
            </a:r>
            <a:r>
              <a:rPr dirty="0" sz="1400">
                <a:latin typeface="Times New Roman"/>
                <a:cs typeface="Times New Roman"/>
              </a:rPr>
              <a:t>(24, 25) </a:t>
            </a:r>
            <a:r>
              <a:rPr dirty="0" sz="1400" spc="-5">
                <a:latin typeface="Times New Roman"/>
                <a:cs typeface="Times New Roman"/>
              </a:rPr>
              <a:t>have no dependence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time, </a:t>
            </a:r>
            <a:r>
              <a:rPr dirty="0" sz="1400" spc="-5">
                <a:latin typeface="Times New Roman"/>
                <a:cs typeface="Times New Roman"/>
              </a:rPr>
              <a:t>just on the  spatial variables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-5">
                <a:latin typeface="Times New Roman"/>
                <a:cs typeface="Times New Roman"/>
              </a:rPr>
              <a:t>This means that Laplace’s Equation describes  </a:t>
            </a:r>
            <a:r>
              <a:rPr dirty="0" sz="1400">
                <a:latin typeface="Times New Roman"/>
                <a:cs typeface="Times New Roman"/>
              </a:rPr>
              <a:t>steady </a:t>
            </a:r>
            <a:r>
              <a:rPr dirty="0" sz="1400" spc="-5">
                <a:latin typeface="Times New Roman"/>
                <a:cs typeface="Times New Roman"/>
              </a:rPr>
              <a:t>state situations such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Steady </a:t>
            </a:r>
            <a:r>
              <a:rPr dirty="0" sz="1400">
                <a:latin typeface="Times New Roman"/>
                <a:cs typeface="Times New Roman"/>
              </a:rPr>
              <a:t>state </a:t>
            </a:r>
            <a:r>
              <a:rPr dirty="0" sz="1400" spc="-5">
                <a:latin typeface="Times New Roman"/>
                <a:cs typeface="Times New Roman"/>
              </a:rPr>
              <a:t>temperature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distributions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Steady </a:t>
            </a:r>
            <a:r>
              <a:rPr dirty="0" sz="1400">
                <a:latin typeface="Times New Roman"/>
                <a:cs typeface="Times New Roman"/>
              </a:rPr>
              <a:t>state </a:t>
            </a:r>
            <a:r>
              <a:rPr dirty="0" sz="1400" spc="-5">
                <a:latin typeface="Times New Roman"/>
                <a:cs typeface="Times New Roman"/>
              </a:rPr>
              <a:t>stress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distributions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3600"/>
              </a:lnSpc>
              <a:spcBef>
                <a:spcPts val="10"/>
              </a:spcBef>
              <a:buChar char="•"/>
              <a:tabLst>
                <a:tab pos="182245" algn="l"/>
              </a:tabLst>
            </a:pPr>
            <a:r>
              <a:rPr dirty="0" sz="1400" spc="-5">
                <a:latin typeface="Times New Roman"/>
                <a:cs typeface="Times New Roman"/>
              </a:rPr>
              <a:t>Steady state </a:t>
            </a:r>
            <a:r>
              <a:rPr dirty="0" sz="1400" spc="-10">
                <a:latin typeface="Times New Roman"/>
                <a:cs typeface="Times New Roman"/>
              </a:rPr>
              <a:t>potential </a:t>
            </a:r>
            <a:r>
              <a:rPr dirty="0" sz="1400" spc="-5">
                <a:latin typeface="Times New Roman"/>
                <a:cs typeface="Times New Roman"/>
              </a:rPr>
              <a:t>distributions </a:t>
            </a:r>
            <a:r>
              <a:rPr dirty="0" sz="1400" spc="-10">
                <a:latin typeface="Times New Roman"/>
                <a:cs typeface="Times New Roman"/>
              </a:rPr>
              <a:t>(it </a:t>
            </a:r>
            <a:r>
              <a:rPr dirty="0" sz="1400" spc="-5">
                <a:latin typeface="Times New Roman"/>
                <a:cs typeface="Times New Roman"/>
              </a:rPr>
              <a:t>is also called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potential  equation</a:t>
            </a:r>
            <a:endParaRPr sz="1400">
              <a:latin typeface="Times New Roman"/>
              <a:cs typeface="Times New Roman"/>
            </a:endParaRPr>
          </a:p>
          <a:p>
            <a:pPr marL="119380" indent="-106680">
              <a:lnSpc>
                <a:spcPct val="100000"/>
              </a:lnSpc>
              <a:spcBef>
                <a:spcPts val="735"/>
              </a:spcBef>
              <a:buChar char="•"/>
              <a:tabLst>
                <a:tab pos="120014" algn="l"/>
              </a:tabLst>
            </a:pPr>
            <a:r>
              <a:rPr dirty="0" sz="1400" spc="-5">
                <a:latin typeface="Times New Roman"/>
                <a:cs typeface="Times New Roman"/>
              </a:rPr>
              <a:t>Steady </a:t>
            </a:r>
            <a:r>
              <a:rPr dirty="0" sz="1400">
                <a:latin typeface="Times New Roman"/>
                <a:cs typeface="Times New Roman"/>
              </a:rPr>
              <a:t>state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flows.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242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To separation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variables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used to solve Laplace equation </a:t>
            </a:r>
            <a:r>
              <a:rPr dirty="0" sz="1400" spc="-1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400" spc="-5">
                <a:latin typeface="Times New Roman"/>
                <a:cs typeface="Times New Roman"/>
              </a:rPr>
              <a:t>First step: Consider the boundary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conditions: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79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78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78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2069">
              <a:lnSpc>
                <a:spcPct val="100000"/>
              </a:lnSpc>
              <a:spcBef>
                <a:spcPts val="79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dirty="0" sz="1400" spc="-5">
                <a:latin typeface="Times New Roman"/>
                <a:cs typeface="Times New Roman"/>
              </a:rPr>
              <a:t>Second step: Finding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factorized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solutions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ct val="1443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The factorized function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solution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wave  equation (24)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 marL="146685">
              <a:lnSpc>
                <a:spcPct val="100000"/>
              </a:lnSpc>
              <a:spcBef>
                <a:spcPts val="765"/>
              </a:spcBef>
            </a:pPr>
            <a:r>
              <a:rPr dirty="0" baseline="-9661" sz="1725" spc="-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̿</a:t>
            </a:r>
            <a:r>
              <a:rPr dirty="0" baseline="-9661" sz="1725" spc="270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̿</a:t>
            </a:r>
            <a:endParaRPr sz="1150">
              <a:latin typeface="Cambria Math"/>
              <a:cs typeface="Cambria Math"/>
            </a:endParaRPr>
          </a:p>
          <a:p>
            <a:pPr marL="146685">
              <a:lnSpc>
                <a:spcPct val="100000"/>
              </a:lnSpc>
              <a:spcBef>
                <a:spcPts val="1700"/>
              </a:spcBef>
              <a:tabLst>
                <a:tab pos="693420" algn="l"/>
              </a:tabLst>
            </a:pPr>
            <a:r>
              <a:rPr dirty="0" sz="1150" spc="535">
                <a:latin typeface="Cambria Math"/>
                <a:cs typeface="Cambria Math"/>
              </a:rPr>
              <a:t> </a:t>
            </a:r>
            <a:r>
              <a:rPr dirty="0" sz="1150" spc="535">
                <a:latin typeface="Cambria Math"/>
                <a:cs typeface="Cambria Math"/>
              </a:rPr>
              <a:t>	</a:t>
            </a:r>
            <a:r>
              <a:rPr dirty="0" sz="1150" spc="46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822957" y="9545269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9474" y="1516633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66774" y="1517649"/>
            <a:ext cx="5803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87680" algn="l"/>
              </a:tabLst>
            </a:pPr>
            <a:r>
              <a:rPr dirty="0" sz="1000" spc="465">
                <a:latin typeface="Cambria Math"/>
                <a:cs typeface="Cambria Math"/>
              </a:rPr>
              <a:t> </a:t>
            </a:r>
            <a:r>
              <a:rPr dirty="0" sz="1000" spc="465">
                <a:latin typeface="Cambria Math"/>
                <a:cs typeface="Cambria Math"/>
              </a:rPr>
              <a:t>	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4961" y="1510537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2"/>
                </a:moveTo>
                <a:lnTo>
                  <a:pt x="82295" y="12192"/>
                </a:lnTo>
                <a:lnTo>
                  <a:pt x="8229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366274"/>
            <a:ext cx="112839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47222" sz="1500" spc="-7">
                <a:latin typeface="Cambria Math"/>
                <a:cs typeface="Cambria Math"/>
              </a:rPr>
              <a:t> </a:t>
            </a:r>
            <a:r>
              <a:rPr dirty="0" baseline="55555" sz="1500">
                <a:latin typeface="Cambria Math"/>
                <a:cs typeface="Cambria Math"/>
              </a:rPr>
              <a:t>̿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55555" sz="1500">
                <a:latin typeface="Cambria Math"/>
                <a:cs typeface="Cambria Math"/>
              </a:rPr>
              <a:t>̿</a:t>
            </a:r>
            <a:r>
              <a:rPr dirty="0" baseline="55555" sz="1500" spc="30">
                <a:latin typeface="Cambria Math"/>
                <a:cs typeface="Cambria Math"/>
              </a:rPr>
              <a:t> </a:t>
            </a:r>
            <a:r>
              <a:rPr dirty="0" sz="1450" spc="-35" i="1">
                <a:latin typeface="Cambria Math"/>
                <a:cs typeface="Cambria Math"/>
              </a:rPr>
              <a:t>=</a:t>
            </a:r>
            <a:r>
              <a:rPr dirty="0" sz="1450" spc="-25" i="1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1639060"/>
            <a:ext cx="5306060" cy="6502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41400"/>
              </a:lnSpc>
              <a:spcBef>
                <a:spcPts val="9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k is </a:t>
            </a:r>
            <a:r>
              <a:rPr dirty="0" sz="1400" spc="-5">
                <a:latin typeface="Times New Roman"/>
                <a:cs typeface="Times New Roman"/>
              </a:rPr>
              <a:t>constant and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 i="1">
                <a:latin typeface="Cambria Math"/>
                <a:cs typeface="Cambria Math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), </a:t>
            </a:r>
            <a:r>
              <a:rPr dirty="0" sz="1450" spc="-30" i="1">
                <a:latin typeface="Cambria Math"/>
                <a:cs typeface="Cambria Math"/>
              </a:rPr>
              <a:t>Y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50" spc="-5" i="1">
                <a:latin typeface="Cambria Math"/>
                <a:cs typeface="Cambria Math"/>
              </a:rPr>
              <a:t>y</a:t>
            </a:r>
            <a:r>
              <a:rPr dirty="0" sz="1400" spc="-5">
                <a:latin typeface="Times New Roman"/>
                <a:cs typeface="Times New Roman"/>
              </a:rPr>
              <a:t>) only  and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50" spc="-15" i="1">
                <a:latin typeface="Cambria Math"/>
                <a:cs typeface="Cambria Math"/>
              </a:rPr>
              <a:t>k </a:t>
            </a:r>
            <a:r>
              <a:rPr dirty="0" sz="140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263496"/>
            <a:ext cx="904875" cy="69913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41930" y="2263496"/>
            <a:ext cx="864869" cy="699135"/>
          </a:xfrm>
          <a:prstGeom prst="rect">
            <a:avLst/>
          </a:prstGeom>
        </p:spPr>
        <p:txBody>
          <a:bodyPr wrap="square" lIns="0" tIns="135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7625">
              <a:lnSpc>
                <a:spcPct val="100000"/>
              </a:lnSpc>
              <a:spcBef>
                <a:spcPts val="969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70330" y="30721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86230" y="3034030"/>
            <a:ext cx="4049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5350" algn="l"/>
              </a:tabLst>
            </a:pPr>
            <a:r>
              <a:rPr dirty="0" sz="1400" spc="-5">
                <a:latin typeface="Times New Roman"/>
                <a:cs typeface="Times New Roman"/>
              </a:rPr>
              <a:t>When	</a:t>
            </a:r>
            <a:r>
              <a:rPr dirty="0" sz="1400" spc="-5">
                <a:latin typeface="Times New Roman"/>
                <a:cs typeface="Times New Roman"/>
              </a:rPr>
              <a:t>then eq.(26) </a:t>
            </a:r>
            <a:r>
              <a:rPr dirty="0" sz="1400">
                <a:latin typeface="Times New Roman"/>
                <a:cs typeface="Times New Roman"/>
              </a:rPr>
              <a:t>&amp; eq.(27)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3369309"/>
            <a:ext cx="1090295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baseline="19841" sz="2100">
                <a:latin typeface="Cambria Math"/>
                <a:cs typeface="Cambria Math"/>
              </a:rPr>
              <a:t>̅</a:t>
            </a:r>
            <a:r>
              <a:rPr dirty="0" baseline="19841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6186" y="3369309"/>
            <a:ext cx="842644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(28)</a:t>
            </a:r>
            <a:endParaRPr sz="14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70330" y="470026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29080" y="3914368"/>
            <a:ext cx="4727575" cy="98742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(28) &amp; eq. </a:t>
            </a:r>
            <a:r>
              <a:rPr dirty="0" sz="1400" spc="-5">
                <a:latin typeface="Times New Roman"/>
                <a:cs typeface="Times New Roman"/>
              </a:rPr>
              <a:t>(29)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2135505" algn="l"/>
                <a:tab pos="2586990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09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baseline="19841" sz="2100" spc="5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eq.( </a:t>
            </a:r>
            <a:r>
              <a:rPr dirty="0" sz="1400">
                <a:latin typeface="Times New Roman"/>
                <a:cs typeface="Times New Roman"/>
              </a:rPr>
              <a:t>26) &amp; eq.( 27)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4998846"/>
            <a:ext cx="1090295" cy="584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baseline="19841" sz="2100">
                <a:latin typeface="Cambria Math"/>
                <a:cs typeface="Cambria Math"/>
              </a:rPr>
              <a:t>̅</a:t>
            </a:r>
            <a:r>
              <a:rPr dirty="0" baseline="19841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66186" y="4998846"/>
            <a:ext cx="842644" cy="584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(30)</a:t>
            </a:r>
            <a:endParaRPr sz="14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5541746"/>
            <a:ext cx="4639310" cy="672465"/>
          </a:xfrm>
          <a:prstGeom prst="rect">
            <a:avLst/>
          </a:prstGeom>
        </p:spPr>
        <p:txBody>
          <a:bodyPr wrap="square" lIns="0" tIns="1225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(30) &amp; eq. </a:t>
            </a:r>
            <a:r>
              <a:rPr dirty="0" sz="1400" spc="-5">
                <a:latin typeface="Times New Roman"/>
                <a:cs typeface="Times New Roman"/>
              </a:rPr>
              <a:t>(31)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2499995" algn="l"/>
                <a:tab pos="2816860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11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70330" y="632586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6623684"/>
            <a:ext cx="474980" cy="5842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400" spc="-135">
                <a:latin typeface="Cambria Math"/>
                <a:cs typeface="Cambria Math"/>
              </a:rPr>
              <a:t> </a:t>
            </a:r>
            <a:r>
              <a:rPr dirty="0" baseline="19841" sz="2100">
                <a:latin typeface="Cambria Math"/>
                <a:cs typeface="Cambria Math"/>
              </a:rPr>
              <a:t>̅ </a:t>
            </a:r>
            <a:r>
              <a:rPr dirty="0" baseline="19841" sz="2100" spc="-1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86230" y="6167094"/>
            <a:ext cx="3895725" cy="104076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Times New Roman"/>
                <a:cs typeface="Times New Roman"/>
              </a:rPr>
              <a:t>When then eq.( </a:t>
            </a:r>
            <a:r>
              <a:rPr dirty="0" sz="1400">
                <a:latin typeface="Times New Roman"/>
                <a:cs typeface="Times New Roman"/>
              </a:rPr>
              <a:t>26) &amp; eq.( </a:t>
            </a:r>
            <a:r>
              <a:rPr dirty="0" sz="1400" spc="-5">
                <a:latin typeface="Times New Roman"/>
                <a:cs typeface="Times New Roman"/>
              </a:rPr>
              <a:t>24)can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574675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(32)</a:t>
            </a:r>
            <a:endParaRPr sz="1400">
              <a:latin typeface="Times New Roman"/>
              <a:cs typeface="Times New Roman"/>
            </a:endParaRPr>
          </a:p>
          <a:p>
            <a:pPr marL="567055">
              <a:lnSpc>
                <a:spcPct val="1000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(33)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7180553"/>
            <a:ext cx="3167380" cy="64770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(32) &amp; eq. </a:t>
            </a:r>
            <a:r>
              <a:rPr dirty="0" sz="1400" spc="-5">
                <a:latin typeface="Times New Roman"/>
                <a:cs typeface="Times New Roman"/>
              </a:rPr>
              <a:t>(33)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565910" algn="l"/>
                <a:tab pos="188277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7501" y="7914513"/>
            <a:ext cx="3630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3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25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6221" y="7852028"/>
            <a:ext cx="206375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baseline="-25641" sz="1950" spc="517">
                <a:latin typeface="Cambria Math"/>
                <a:cs typeface="Cambria Math"/>
              </a:rPr>
              <a:t> </a:t>
            </a:r>
            <a:r>
              <a:rPr dirty="0" baseline="-25641" sz="1950" spc="7">
                <a:latin typeface="Cambria Math"/>
                <a:cs typeface="Cambria Math"/>
              </a:rPr>
              <a:t> </a:t>
            </a: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68398" y="8293988"/>
            <a:ext cx="88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67482" y="8416290"/>
            <a:ext cx="3084830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  <a:tabLst>
                <a:tab pos="2338070" algn="l"/>
              </a:tabLst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30864" sz="1350" spc="547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7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434">
                <a:latin typeface="Cambria Math"/>
                <a:cs typeface="Cambria Math"/>
              </a:rPr>
              <a:t> </a:t>
            </a:r>
            <a:r>
              <a:rPr dirty="0" sz="1300" spc="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3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25">
                <a:latin typeface="Cambria Math"/>
                <a:cs typeface="Cambria Math"/>
              </a:rPr>
              <a:t> </a:t>
            </a:r>
            <a:r>
              <a:rPr dirty="0" sz="1300" spc="9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14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8165972"/>
            <a:ext cx="52501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9475" algn="l"/>
                <a:tab pos="5130800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300" spc="434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{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3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56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>
                <a:latin typeface="Cambria Math"/>
                <a:cs typeface="Cambria Math"/>
              </a:rPr>
              <a:t> </a:t>
            </a:r>
            <a:r>
              <a:rPr dirty="0" baseline="-18518" sz="1350" spc="-67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3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25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baseline="37037" sz="1350" spc="450">
                <a:latin typeface="Cambria Math"/>
                <a:cs typeface="Cambria Math"/>
              </a:rPr>
              <a:t> </a:t>
            </a:r>
            <a:r>
              <a:rPr dirty="0" baseline="37037" sz="1350">
                <a:latin typeface="Cambria Math"/>
                <a:cs typeface="Cambria Math"/>
              </a:rPr>
              <a:t>	</a:t>
            </a:r>
            <a:r>
              <a:rPr dirty="0" sz="1400" spc="290">
                <a:latin typeface="Cambria Math"/>
                <a:cs typeface="Cambria Math"/>
              </a:rPr>
              <a:t>}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48813" y="9042653"/>
            <a:ext cx="697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boundary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730738" y="9042653"/>
            <a:ext cx="697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8643975"/>
            <a:ext cx="3535045" cy="953769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Step three: find the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5432" sz="1350" spc="577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-25">
                <a:latin typeface="Cambria Math"/>
                <a:cs typeface="Cambria Math"/>
              </a:rPr>
              <a:t> </a:t>
            </a:r>
            <a:r>
              <a:rPr dirty="0" sz="1300" spc="-7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77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470534" algn="l"/>
                <a:tab pos="899794" algn="l"/>
                <a:tab pos="1603375" algn="l"/>
                <a:tab pos="2389505" algn="l"/>
                <a:tab pos="2854960" algn="l"/>
                <a:tab pos="3302635" algn="l"/>
              </a:tabLst>
            </a:pPr>
            <a:r>
              <a:rPr dirty="0" sz="1400">
                <a:latin typeface="Times New Roman"/>
                <a:cs typeface="Times New Roman"/>
              </a:rPr>
              <a:t>Fo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on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ol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8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3973195" cy="257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1851025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27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7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4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3888" sz="1500" spc="562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50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baseline="-13888" sz="1500" spc="494">
                <a:latin typeface="Cambria Math"/>
                <a:cs typeface="Cambria Math"/>
              </a:rPr>
              <a:t> </a:t>
            </a:r>
            <a:r>
              <a:rPr dirty="0" baseline="-13888" sz="1500" spc="82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772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8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07975">
              <a:lnSpc>
                <a:spcPct val="100000"/>
              </a:lnSpc>
              <a:spcBef>
                <a:spcPts val="107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07975">
              <a:lnSpc>
                <a:spcPct val="100000"/>
              </a:lnSpc>
              <a:spcBef>
                <a:spcPts val="76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07975">
              <a:lnSpc>
                <a:spcPct val="100000"/>
              </a:lnSpc>
              <a:spcBef>
                <a:spcPts val="930"/>
              </a:spcBef>
            </a:pP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-70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6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67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3888" sz="1500" spc="58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50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baseline="-13888" sz="1500" spc="494">
                <a:latin typeface="Cambria Math"/>
                <a:cs typeface="Cambria Math"/>
              </a:rPr>
              <a:t> </a:t>
            </a:r>
            <a:r>
              <a:rPr dirty="0" baseline="-13888" sz="1500" spc="97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772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57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307975">
              <a:lnSpc>
                <a:spcPct val="100000"/>
              </a:lnSpc>
              <a:spcBef>
                <a:spcPts val="91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30864" sz="1350" spc="547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9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3226054"/>
            <a:ext cx="44780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795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  </a:t>
            </a:r>
            <a:r>
              <a:rPr dirty="0" baseline="-15432" sz="1350" spc="-13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&amp;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7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u="sng" baseline="41666" sz="1500" spc="-38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666" sz="1500" spc="5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666" sz="1500" spc="54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1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3446" y="3373881"/>
            <a:ext cx="933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82367" y="5539866"/>
            <a:ext cx="233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95067" y="5816219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3464788"/>
            <a:ext cx="3865879" cy="2176145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spc="-5">
                <a:latin typeface="Times New Roman"/>
                <a:cs typeface="Times New Roman"/>
              </a:rPr>
              <a:t>Using 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  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3888" sz="1500" spc="58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292">
                <a:latin typeface="Cambria Math"/>
                <a:cs typeface="Cambria Math"/>
              </a:rPr>
              <a:t> </a:t>
            </a:r>
            <a:r>
              <a:rPr dirty="0" baseline="27777" sz="1500" spc="937">
                <a:latin typeface="Cambria Math"/>
                <a:cs typeface="Cambria Math"/>
              </a:rPr>
              <a:t> </a:t>
            </a:r>
            <a:r>
              <a:rPr dirty="0" baseline="27777" sz="1500" spc="284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baseline="-13888" sz="1500" spc="494">
                <a:latin typeface="Cambria Math"/>
                <a:cs typeface="Cambria Math"/>
              </a:rPr>
              <a:t> </a:t>
            </a:r>
            <a:r>
              <a:rPr dirty="0" baseline="-13888" sz="1500" spc="82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772">
                <a:latin typeface="Cambria Math"/>
                <a:cs typeface="Cambria Math"/>
              </a:rPr>
              <a:t> </a:t>
            </a:r>
            <a:r>
              <a:rPr dirty="0" baseline="27777" sz="1500" spc="382">
                <a:latin typeface="Cambria Math"/>
                <a:cs typeface="Cambria Math"/>
              </a:rPr>
              <a:t> </a:t>
            </a:r>
            <a:r>
              <a:rPr dirty="0" baseline="27777" sz="1500" spc="292">
                <a:latin typeface="Cambria Math"/>
                <a:cs typeface="Cambria Math"/>
              </a:rPr>
              <a:t> </a:t>
            </a:r>
            <a:r>
              <a:rPr dirty="0" baseline="27777" sz="1500" spc="937">
                <a:latin typeface="Cambria Math"/>
                <a:cs typeface="Cambria Math"/>
              </a:rPr>
              <a:t> </a:t>
            </a:r>
            <a:r>
              <a:rPr dirty="0" baseline="27777" sz="1500" spc="359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baseline="19841" sz="2100" spc="50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>
                <a:latin typeface="Arial"/>
                <a:cs typeface="Arial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(</a:t>
            </a:r>
            <a:r>
              <a:rPr dirty="0" baseline="23504" sz="1950" spc="240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)</a:t>
            </a:r>
            <a:r>
              <a:rPr dirty="0" sz="13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300" spc="45">
                <a:latin typeface="Cambria Math"/>
                <a:cs typeface="Cambria Math"/>
              </a:rPr>
              <a:t>(</a:t>
            </a:r>
            <a:r>
              <a:rPr dirty="0" baseline="23504" sz="1950" spc="487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)</a:t>
            </a:r>
            <a:r>
              <a:rPr dirty="0" sz="13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This means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most </a:t>
            </a:r>
            <a:r>
              <a:rPr dirty="0" sz="1400" spc="-5">
                <a:latin typeface="Times New Roman"/>
                <a:cs typeface="Times New Roman"/>
              </a:rPr>
              <a:t>general solution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assuming </a:t>
            </a:r>
            <a:r>
              <a:rPr dirty="0" sz="1400" spc="10">
                <a:latin typeface="Times New Roman"/>
                <a:cs typeface="Times New Roman"/>
              </a:rPr>
              <a:t>[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algn="ctr" marR="1996439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5203" y="5567298"/>
            <a:ext cx="27495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33333" sz="1500" spc="615">
                <a:latin typeface="Cambria Math"/>
                <a:cs typeface="Cambria Math"/>
              </a:rPr>
              <a:t> </a:t>
            </a:r>
            <a:endParaRPr baseline="-33333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5677026"/>
            <a:ext cx="3305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45945" algn="l"/>
                <a:tab pos="248602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8518" sz="1350" spc="54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145">
                <a:latin typeface="Cambria Math"/>
                <a:cs typeface="Cambria Math"/>
              </a:rPr>
              <a:t> </a:t>
            </a:r>
            <a:r>
              <a:rPr dirty="0" baseline="-38461" sz="1950" spc="607">
                <a:latin typeface="Cambria Math"/>
                <a:cs typeface="Cambria Math"/>
              </a:rPr>
              <a:t> </a:t>
            </a:r>
            <a:r>
              <a:rPr dirty="0" baseline="-38461" sz="1950">
                <a:latin typeface="Cambria Math"/>
                <a:cs typeface="Cambria Math"/>
              </a:rPr>
              <a:t>	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5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baseline="12345" sz="1350" spc="419">
                <a:latin typeface="Cambria Math"/>
                <a:cs typeface="Cambria Math"/>
              </a:rPr>
              <a:t> </a:t>
            </a:r>
            <a:r>
              <a:rPr dirty="0" baseline="12345" sz="135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9842" y="7387208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8754" y="7419213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90495" y="7427340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5912495"/>
            <a:ext cx="3780154" cy="1339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806450">
              <a:lnSpc>
                <a:spcPct val="100000"/>
              </a:lnSpc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dirty="0" sz="1400" spc="-5">
                <a:latin typeface="Times New Roman"/>
                <a:cs typeface="Times New Roman"/>
              </a:rPr>
              <a:t>To find the suitable expression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Equation (31) </a:t>
            </a:r>
            <a:r>
              <a:rPr dirty="0" sz="1400" spc="-10">
                <a:latin typeface="Times New Roman"/>
                <a:cs typeface="Times New Roman"/>
              </a:rPr>
              <a:t>will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867410">
              <a:lnSpc>
                <a:spcPct val="100000"/>
              </a:lnSpc>
              <a:spcBef>
                <a:spcPts val="55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18461" y="7567040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7288148"/>
            <a:ext cx="2622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300" spc="505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1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baseline="43650" sz="2100" spc="757">
                <a:latin typeface="Cambria Math"/>
                <a:cs typeface="Cambria Math"/>
              </a:rPr>
              <a:t> </a:t>
            </a:r>
            <a:r>
              <a:rPr dirty="0" baseline="43650" sz="2100" spc="765"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 </a:t>
            </a:r>
            <a:r>
              <a:rPr dirty="0" baseline="43650" sz="2100" spc="-67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60672" y="7923656"/>
            <a:ext cx="977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6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7826120"/>
            <a:ext cx="3005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Using Fourier sine series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expansion: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300" spc="505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1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4804" y="7750835"/>
            <a:ext cx="286385" cy="38862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430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14825" y="7944992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95494" y="7780401"/>
            <a:ext cx="1733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5117" y="7973948"/>
            <a:ext cx="933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52340" y="7833740"/>
            <a:ext cx="1448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0605" algn="l"/>
              </a:tabLst>
            </a:pPr>
            <a:r>
              <a:rPr dirty="0" sz="1300" spc="-5">
                <a:latin typeface="Cambria Math"/>
                <a:cs typeface="Cambria Math"/>
              </a:rPr>
              <a:t>∫  </a:t>
            </a:r>
            <a:r>
              <a:rPr dirty="0" sz="1300" spc="-110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644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50">
                <a:latin typeface="Cambria Math"/>
                <a:cs typeface="Cambria Math"/>
              </a:rPr>
              <a:t> </a:t>
            </a:r>
            <a:r>
              <a:rPr dirty="0" baseline="2136" sz="1950" spc="397">
                <a:latin typeface="Cambria Math"/>
                <a:cs typeface="Cambria Math"/>
              </a:rPr>
              <a:t> </a:t>
            </a:r>
            <a:r>
              <a:rPr dirty="0" baseline="2136" sz="1950" spc="382">
                <a:latin typeface="Cambria Math"/>
                <a:cs typeface="Cambria Math"/>
              </a:rPr>
              <a:t> </a:t>
            </a:r>
            <a:r>
              <a:rPr dirty="0" baseline="2136" sz="1950" spc="3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baseline="1984" sz="2100" spc="644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690">
                <a:latin typeface="Cambria Math"/>
                <a:cs typeface="Cambria Math"/>
              </a:rPr>
              <a:t> 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8176640"/>
            <a:ext cx="203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41930" y="853516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54630" y="881151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513202" y="8519921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47670" y="88917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250819" y="8535161"/>
            <a:ext cx="233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11778" y="8803385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63519" y="881151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281296" y="8535161"/>
            <a:ext cx="233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42257" y="8803385"/>
            <a:ext cx="11430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293996" y="8811513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988566" y="8458961"/>
            <a:ext cx="142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23033" y="8789669"/>
            <a:ext cx="439420" cy="339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75657" y="8562593"/>
            <a:ext cx="1949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8672321"/>
            <a:ext cx="402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3490" algn="l"/>
                <a:tab pos="2373630" algn="l"/>
                <a:tab pos="3446779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919">
                <a:latin typeface="Cambria Math"/>
                <a:cs typeface="Cambria Math"/>
              </a:rPr>
              <a:t>∑	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5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baseline="12345" sz="1350" spc="419">
                <a:latin typeface="Cambria Math"/>
                <a:cs typeface="Cambria Math"/>
              </a:rPr>
              <a:t> </a:t>
            </a:r>
            <a:r>
              <a:rPr dirty="0" baseline="12345" sz="1350">
                <a:latin typeface="Cambria Math"/>
                <a:cs typeface="Cambria Math"/>
              </a:rPr>
              <a:t> </a:t>
            </a:r>
            <a:r>
              <a:rPr dirty="0" baseline="12345" sz="1350" spc="44">
                <a:latin typeface="Cambria Math"/>
                <a:cs typeface="Cambria Math"/>
              </a:rPr>
              <a:t> </a:t>
            </a:r>
            <a:r>
              <a:rPr dirty="0" baseline="38888" sz="1500" spc="615">
                <a:latin typeface="Cambria Math"/>
                <a:cs typeface="Cambria Math"/>
              </a:rPr>
              <a:t> </a:t>
            </a:r>
            <a:endParaRPr baseline="38888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5269864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 h="0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92122" y="5269864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 h="0">
                <a:moveTo>
                  <a:pt x="0" y="0"/>
                </a:moveTo>
                <a:lnTo>
                  <a:pt x="24871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28110" y="5269864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0" y="0"/>
                </a:moveTo>
                <a:lnTo>
                  <a:pt x="16154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780" y="7694802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 h="0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36317" y="7694802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99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4307560"/>
            <a:ext cx="5305425" cy="4526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8255">
              <a:lnSpc>
                <a:spcPct val="1457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possible </a:t>
            </a:r>
            <a:r>
              <a:rPr dirty="0" sz="1400">
                <a:latin typeface="Times New Roman"/>
                <a:cs typeface="Times New Roman"/>
              </a:rPr>
              <a:t>to show, </a:t>
            </a:r>
            <a:r>
              <a:rPr dirty="0" sz="1400" spc="-5">
                <a:latin typeface="Times New Roman"/>
                <a:cs typeface="Times New Roman"/>
              </a:rPr>
              <a:t>using </a:t>
            </a:r>
            <a:r>
              <a:rPr dirty="0" sz="1400">
                <a:latin typeface="Times New Roman"/>
                <a:cs typeface="Times New Roman"/>
              </a:rPr>
              <a:t>basic </a:t>
            </a:r>
            <a:r>
              <a:rPr dirty="0" sz="1400" spc="-5">
                <a:latin typeface="Times New Roman"/>
                <a:cs typeface="Times New Roman"/>
              </a:rPr>
              <a:t>laws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electrical circuit theory, </a:t>
            </a:r>
            <a:r>
              <a:rPr dirty="0" sz="1400">
                <a:latin typeface="Times New Roman"/>
                <a:cs typeface="Times New Roman"/>
              </a:rPr>
              <a:t>that the  </a:t>
            </a:r>
            <a:r>
              <a:rPr dirty="0" sz="1400" spc="-5">
                <a:latin typeface="Times New Roman"/>
                <a:cs typeface="Times New Roman"/>
              </a:rPr>
              <a:t>electrical current satisfies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PDE:</a:t>
            </a:r>
            <a:endParaRPr sz="1400">
              <a:latin typeface="Times New Roman"/>
              <a:cs typeface="Times New Roman"/>
            </a:endParaRPr>
          </a:p>
          <a:p>
            <a:pPr marL="30480">
              <a:lnSpc>
                <a:spcPts val="1585"/>
              </a:lnSpc>
              <a:spcBef>
                <a:spcPts val="1430"/>
              </a:spcBef>
            </a:pPr>
            <a:r>
              <a:rPr dirty="0" baseline="45893" sz="1725" spc="765">
                <a:latin typeface="Cambria Math"/>
                <a:cs typeface="Cambria Math"/>
              </a:rPr>
              <a:t> </a:t>
            </a:r>
            <a:r>
              <a:rPr dirty="0" baseline="78947" sz="1425" spc="592">
                <a:latin typeface="Cambria Math"/>
                <a:cs typeface="Cambria Math"/>
              </a:rPr>
              <a:t> </a:t>
            </a:r>
            <a:r>
              <a:rPr dirty="0" baseline="45893" sz="1725" spc="225">
                <a:latin typeface="Cambria Math"/>
                <a:cs typeface="Cambria Math"/>
              </a:rPr>
              <a:t> </a:t>
            </a:r>
            <a:r>
              <a:rPr dirty="0" baseline="45893" sz="1725">
                <a:latin typeface="Cambria Math"/>
                <a:cs typeface="Cambria Math"/>
              </a:rPr>
              <a:t> </a:t>
            </a:r>
            <a:r>
              <a:rPr dirty="0" baseline="45893" sz="1725" spc="179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95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45">
                <a:latin typeface="Cambria Math"/>
                <a:cs typeface="Cambria Math"/>
              </a:rPr>
              <a:t> </a:t>
            </a:r>
            <a:r>
              <a:rPr dirty="0" baseline="45893" sz="1725" spc="765">
                <a:latin typeface="Cambria Math"/>
                <a:cs typeface="Cambria Math"/>
              </a:rPr>
              <a:t> </a:t>
            </a:r>
            <a:r>
              <a:rPr dirty="0" baseline="78947" sz="1425" spc="615">
                <a:latin typeface="Cambria Math"/>
                <a:cs typeface="Cambria Math"/>
              </a:rPr>
              <a:t> </a:t>
            </a:r>
            <a:r>
              <a:rPr dirty="0" baseline="45893" sz="1725" spc="225">
                <a:latin typeface="Cambria Math"/>
                <a:cs typeface="Cambria Math"/>
              </a:rPr>
              <a:t> </a:t>
            </a:r>
            <a:r>
              <a:rPr dirty="0" baseline="45893" sz="1725">
                <a:latin typeface="Cambria Math"/>
                <a:cs typeface="Cambria Math"/>
              </a:rPr>
              <a:t> </a:t>
            </a:r>
            <a:r>
              <a:rPr dirty="0" baseline="45893" sz="1725" spc="-6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630">
                <a:latin typeface="Cambria Math"/>
                <a:cs typeface="Cambria Math"/>
              </a:rPr>
              <a:t>  </a:t>
            </a:r>
            <a:r>
              <a:rPr dirty="0" sz="1600" spc="7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570">
                <a:latin typeface="Cambria Math"/>
                <a:cs typeface="Cambria Math"/>
              </a:rPr>
              <a:t> </a:t>
            </a:r>
            <a:r>
              <a:rPr dirty="0" sz="1600" spc="60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-67">
                <a:latin typeface="Cambria Math"/>
                <a:cs typeface="Cambria Math"/>
              </a:rPr>
              <a:t> </a:t>
            </a:r>
            <a:r>
              <a:rPr dirty="0" baseline="45893" sz="1725" spc="465">
                <a:latin typeface="Cambria Math"/>
                <a:cs typeface="Cambria Math"/>
              </a:rPr>
              <a:t> </a:t>
            </a:r>
            <a:r>
              <a:rPr dirty="0" baseline="45893" sz="1725" spc="472">
                <a:latin typeface="Cambria Math"/>
                <a:cs typeface="Cambria Math"/>
              </a:rPr>
              <a:t> </a:t>
            </a:r>
            <a:r>
              <a:rPr dirty="0" baseline="45893" sz="1725">
                <a:latin typeface="Cambria Math"/>
                <a:cs typeface="Cambria Math"/>
              </a:rPr>
              <a:t> </a:t>
            </a:r>
            <a:r>
              <a:rPr dirty="0" baseline="45893" sz="1725" spc="-112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15">
                <a:latin typeface="Cambria Math"/>
                <a:cs typeface="Cambria Math"/>
              </a:rPr>
              <a:t> </a:t>
            </a:r>
            <a:r>
              <a:rPr dirty="0" sz="1600" spc="490">
                <a:latin typeface="Cambria Math"/>
                <a:cs typeface="Cambria Math"/>
              </a:rPr>
              <a:t>   </a:t>
            </a:r>
            <a:r>
              <a:rPr dirty="0" sz="1600" spc="4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045"/>
              </a:lnSpc>
              <a:tabLst>
                <a:tab pos="862965" algn="l"/>
                <a:tab pos="2298700" algn="l"/>
              </a:tabLst>
            </a:pP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sz="1150" spc="484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r>
              <a:rPr dirty="0" baseline="20467" sz="1425">
                <a:latin typeface="Cambria Math"/>
                <a:cs typeface="Cambria Math"/>
              </a:rPr>
              <a:t>	</a:t>
            </a:r>
            <a:r>
              <a:rPr dirty="0" sz="1150" spc="509">
                <a:latin typeface="Cambria Math"/>
                <a:cs typeface="Cambria Math"/>
              </a:rPr>
              <a:t> </a:t>
            </a:r>
            <a:r>
              <a:rPr dirty="0" sz="1150" spc="315">
                <a:latin typeface="Cambria Math"/>
                <a:cs typeface="Cambria Math"/>
              </a:rPr>
              <a:t> </a:t>
            </a:r>
            <a:r>
              <a:rPr dirty="0" baseline="20467" sz="1425" spc="525">
                <a:latin typeface="Cambria Math"/>
                <a:cs typeface="Cambria Math"/>
              </a:rPr>
              <a:t> </a:t>
            </a:r>
            <a:r>
              <a:rPr dirty="0" baseline="20467" sz="1425">
                <a:latin typeface="Cambria Math"/>
                <a:cs typeface="Cambria Math"/>
              </a:rPr>
              <a:t>	</a:t>
            </a:r>
            <a:r>
              <a:rPr dirty="0" sz="1150" spc="360">
                <a:latin typeface="Cambria Math"/>
                <a:cs typeface="Cambria Math"/>
              </a:rPr>
              <a:t>  </a:t>
            </a:r>
            <a:endParaRPr sz="1150">
              <a:latin typeface="Cambria Math"/>
              <a:cs typeface="Cambria Math"/>
            </a:endParaRPr>
          </a:p>
          <a:p>
            <a:pPr marL="12700" marR="6985">
              <a:lnSpc>
                <a:spcPts val="2430"/>
              </a:lnSpc>
              <a:spcBef>
                <a:spcPts val="95"/>
              </a:spcBef>
              <a:tabLst>
                <a:tab pos="1038225" algn="l"/>
                <a:tab pos="1426210" algn="l"/>
                <a:tab pos="2343150" algn="l"/>
                <a:tab pos="2371725" algn="l"/>
                <a:tab pos="3324860" algn="l"/>
                <a:tab pos="4323715" algn="l"/>
                <a:tab pos="4747260" algn="l"/>
              </a:tabLst>
            </a:pPr>
            <a:r>
              <a:rPr dirty="0" sz="1400" spc="-5">
                <a:latin typeface="Times New Roman"/>
                <a:cs typeface="Times New Roman"/>
              </a:rPr>
              <a:t>Where 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constants 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		and ) are, for </a:t>
            </a:r>
            <a:r>
              <a:rPr dirty="0" sz="1400" spc="-5">
                <a:latin typeface="Times New Roman"/>
                <a:cs typeface="Times New Roman"/>
              </a:rPr>
              <a:t>unit length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cable,  </a:t>
            </a:r>
            <a:r>
              <a:rPr dirty="0" sz="1400">
                <a:latin typeface="Times New Roman"/>
                <a:cs typeface="Times New Roman"/>
              </a:rPr>
              <a:t>re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pe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v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ly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n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e,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>
                <a:latin typeface="Times New Roman"/>
                <a:cs typeface="Times New Roman"/>
              </a:rPr>
              <a:t>du</a:t>
            </a:r>
            <a:r>
              <a:rPr dirty="0" sz="1400" spc="-15">
                <a:latin typeface="Times New Roman"/>
                <a:cs typeface="Times New Roman"/>
              </a:rPr>
              <a:t>c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ca</a:t>
            </a:r>
            <a:r>
              <a:rPr dirty="0" sz="1400" spc="5">
                <a:latin typeface="Times New Roman"/>
                <a:cs typeface="Times New Roman"/>
              </a:rPr>
              <a:t>p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le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k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20"/>
              </a:spcBef>
            </a:pPr>
            <a:r>
              <a:rPr dirty="0" sz="1400" spc="-5">
                <a:latin typeface="Times New Roman"/>
                <a:cs typeface="Times New Roman"/>
              </a:rPr>
              <a:t>conductance. The voltage </a:t>
            </a:r>
            <a:r>
              <a:rPr dirty="0" sz="1400">
                <a:latin typeface="Times New Roman"/>
                <a:cs typeface="Times New Roman"/>
              </a:rPr>
              <a:t>also </a:t>
            </a:r>
            <a:r>
              <a:rPr dirty="0" sz="1400" spc="-5">
                <a:latin typeface="Times New Roman"/>
                <a:cs typeface="Times New Roman"/>
              </a:rPr>
              <a:t>satisfies eq. (35). Special cases of  </a:t>
            </a:r>
            <a:r>
              <a:rPr dirty="0" sz="1400">
                <a:latin typeface="Times New Roman"/>
                <a:cs typeface="Times New Roman"/>
              </a:rPr>
              <a:t>eq. 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(35) 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arise 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particular 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situations.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submarine 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cable, 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 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 marR="889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negligible and frequencies are </a:t>
            </a:r>
            <a:r>
              <a:rPr dirty="0" sz="1400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Times New Roman"/>
                <a:cs typeface="Times New Roman"/>
              </a:rPr>
              <a:t>so inductive effects can also </a:t>
            </a:r>
            <a:r>
              <a:rPr dirty="0" sz="1400">
                <a:latin typeface="Times New Roman"/>
                <a:cs typeface="Times New Roman"/>
              </a:rPr>
              <a:t>be  </a:t>
            </a:r>
            <a:r>
              <a:rPr dirty="0" sz="1400" spc="-5">
                <a:latin typeface="Times New Roman"/>
                <a:cs typeface="Times New Roman"/>
              </a:rPr>
              <a:t>neglected.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case, </a:t>
            </a:r>
            <a:r>
              <a:rPr dirty="0" sz="1400">
                <a:latin typeface="Times New Roman"/>
                <a:cs typeface="Times New Roman"/>
              </a:rPr>
              <a:t>eq. </a:t>
            </a:r>
            <a:r>
              <a:rPr dirty="0" sz="1400" spc="-5">
                <a:latin typeface="Times New Roman"/>
                <a:cs typeface="Times New Roman"/>
              </a:rPr>
              <a:t>(35)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becomes</a:t>
            </a:r>
            <a:endParaRPr sz="1400">
              <a:latin typeface="Times New Roman"/>
              <a:cs typeface="Times New Roman"/>
            </a:endParaRPr>
          </a:p>
          <a:p>
            <a:pPr marL="36830">
              <a:lnSpc>
                <a:spcPts val="1565"/>
              </a:lnSpc>
              <a:spcBef>
                <a:spcPts val="600"/>
              </a:spcBef>
              <a:tabLst>
                <a:tab pos="913130" algn="l"/>
              </a:tabLst>
            </a:pP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355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1565"/>
              </a:lnSpc>
            </a:pPr>
            <a:r>
              <a:rPr dirty="0" baseline="-38194" sz="2400" spc="937">
                <a:latin typeface="Cambria Math"/>
                <a:cs typeface="Cambria Math"/>
              </a:rPr>
              <a:t> </a:t>
            </a:r>
            <a:r>
              <a:rPr dirty="0" baseline="-38194" sz="2400" spc="869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 spc="85">
                <a:latin typeface="Cambria Math"/>
                <a:cs typeface="Cambria Math"/>
              </a:rPr>
              <a:t> </a:t>
            </a:r>
            <a:r>
              <a:rPr dirty="0" sz="1600" spc="630">
                <a:latin typeface="Cambria Math"/>
                <a:cs typeface="Cambria Math"/>
              </a:rPr>
              <a:t>  </a:t>
            </a:r>
            <a:r>
              <a:rPr dirty="0" sz="1600" spc="-10">
                <a:latin typeface="Cambria Math"/>
                <a:cs typeface="Cambria Math"/>
              </a:rPr>
              <a:t> </a:t>
            </a:r>
            <a:r>
              <a:rPr dirty="0" baseline="-38194" sz="2400" spc="630">
                <a:latin typeface="Cambria Math"/>
                <a:cs typeface="Cambria Math"/>
              </a:rPr>
              <a:t> </a:t>
            </a:r>
            <a:r>
              <a:rPr dirty="0" baseline="-38194" sz="2400" spc="637">
                <a:latin typeface="Cambria Math"/>
                <a:cs typeface="Cambria Math"/>
              </a:rPr>
              <a:t> </a:t>
            </a:r>
            <a:r>
              <a:rPr dirty="0" baseline="-38194" sz="2400" spc="-67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715">
              <a:lnSpc>
                <a:spcPct val="144000"/>
              </a:lnSpc>
              <a:spcBef>
                <a:spcPts val="840"/>
              </a:spcBef>
            </a:pPr>
            <a:r>
              <a:rPr dirty="0" sz="1400" spc="-5">
                <a:latin typeface="Times New Roman"/>
                <a:cs typeface="Times New Roman"/>
              </a:rPr>
              <a:t>Which is called the submarine equation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telegraph equation.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high  </a:t>
            </a:r>
            <a:r>
              <a:rPr dirty="0" sz="1400" spc="-5">
                <a:latin typeface="Times New Roman"/>
                <a:cs typeface="Times New Roman"/>
              </a:rPr>
              <a:t>frequency alternating currents, again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negligible leakage, eq. (35) can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approximated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41780" y="9222231"/>
            <a:ext cx="337185" cy="0"/>
          </a:xfrm>
          <a:custGeom>
            <a:avLst/>
            <a:gdLst/>
            <a:ahLst/>
            <a:cxnLst/>
            <a:rect l="l" t="t" r="r" b="b"/>
            <a:pathLst>
              <a:path w="337184" h="0">
                <a:moveTo>
                  <a:pt x="0" y="0"/>
                </a:moveTo>
                <a:lnTo>
                  <a:pt x="33680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8862212"/>
            <a:ext cx="1243330" cy="607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6830">
              <a:lnSpc>
                <a:spcPct val="100000"/>
              </a:lnSpc>
              <a:tabLst>
                <a:tab pos="940435" algn="l"/>
              </a:tabLst>
            </a:pP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15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20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15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sz="1600" spc="580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r>
              <a:rPr dirty="0" baseline="24154" sz="1725">
                <a:latin typeface="Cambria Math"/>
                <a:cs typeface="Cambria Math"/>
              </a:rPr>
              <a:t>  </a:t>
            </a:r>
            <a:r>
              <a:rPr dirty="0" baseline="38194" sz="2400" spc="1260">
                <a:latin typeface="Cambria Math"/>
                <a:cs typeface="Cambria Math"/>
              </a:rPr>
              <a:t> </a:t>
            </a:r>
            <a:r>
              <a:rPr dirty="0" baseline="38194" sz="2400" spc="127">
                <a:latin typeface="Cambria Math"/>
                <a:cs typeface="Cambria Math"/>
              </a:rPr>
              <a:t> </a:t>
            </a:r>
            <a:r>
              <a:rPr dirty="0" baseline="38194" sz="2400" spc="817">
                <a:latin typeface="Cambria Math"/>
                <a:cs typeface="Cambria Math"/>
              </a:rPr>
              <a:t>  </a:t>
            </a:r>
            <a:r>
              <a:rPr dirty="0" baseline="38194" sz="2400">
                <a:latin typeface="Cambria Math"/>
                <a:cs typeface="Cambria Math"/>
              </a:rPr>
              <a:t> </a:t>
            </a:r>
            <a:r>
              <a:rPr dirty="0" baseline="38194" sz="2400" spc="-22">
                <a:latin typeface="Cambria Math"/>
                <a:cs typeface="Cambria Math"/>
              </a:rPr>
              <a:t> 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sz="1600" spc="355">
                <a:latin typeface="Cambria Math"/>
                <a:cs typeface="Cambria Math"/>
              </a:rPr>
              <a:t> </a:t>
            </a:r>
            <a:r>
              <a:rPr dirty="0" baseline="24154" sz="1725" spc="615">
                <a:latin typeface="Cambria Math"/>
                <a:cs typeface="Cambria Math"/>
              </a:rPr>
              <a:t> </a:t>
            </a:r>
            <a:endParaRPr baseline="24154" sz="1725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59177" y="9222231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69007" y="9088373"/>
            <a:ext cx="846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9507422"/>
            <a:ext cx="351980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Which is called the high frequency </a:t>
            </a:r>
            <a:r>
              <a:rPr dirty="0" sz="1400">
                <a:latin typeface="Times New Roman"/>
                <a:cs typeface="Times New Roman"/>
              </a:rPr>
              <a:t>line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1174916"/>
            <a:ext cx="5303520" cy="243395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104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Other important PDEs in science and</a:t>
            </a:r>
            <a:r>
              <a:rPr dirty="0" u="heavy" sz="1600" spc="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engineering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835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Transmission Line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22034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long electrical cable </a:t>
            </a:r>
            <a:r>
              <a:rPr dirty="0" sz="1400">
                <a:latin typeface="Times New Roman"/>
                <a:cs typeface="Times New Roman"/>
              </a:rPr>
              <a:t>or a </a:t>
            </a:r>
            <a:r>
              <a:rPr dirty="0" sz="1400" spc="-5">
                <a:latin typeface="Times New Roman"/>
                <a:cs typeface="Times New Roman"/>
              </a:rPr>
              <a:t>telephone wire, both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current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voltage depend </a:t>
            </a:r>
            <a:r>
              <a:rPr dirty="0" sz="1400" spc="-10">
                <a:latin typeface="Times New Roman"/>
                <a:cs typeface="Times New Roman"/>
              </a:rPr>
              <a:t>upon </a:t>
            </a:r>
            <a:r>
              <a:rPr dirty="0" sz="1400" spc="-5">
                <a:latin typeface="Times New Roman"/>
                <a:cs typeface="Times New Roman"/>
              </a:rPr>
              <a:t>position along the wire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well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as 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R="1026794">
              <a:lnSpc>
                <a:spcPct val="100000"/>
              </a:lnSpc>
            </a:pP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imes New Roman"/>
              <a:cs typeface="Times New Roman"/>
            </a:endParaRPr>
          </a:p>
          <a:p>
            <a:pPr algn="r" marR="1096010">
              <a:lnSpc>
                <a:spcPct val="100000"/>
              </a:lnSpc>
              <a:spcBef>
                <a:spcPts val="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52625" y="3198494"/>
            <a:ext cx="2686050" cy="0"/>
          </a:xfrm>
          <a:custGeom>
            <a:avLst/>
            <a:gdLst/>
            <a:ahLst/>
            <a:cxnLst/>
            <a:rect l="l" t="t" r="r" b="b"/>
            <a:pathLst>
              <a:path w="2686050" h="0">
                <a:moveTo>
                  <a:pt x="0" y="0"/>
                </a:moveTo>
                <a:lnTo>
                  <a:pt x="26860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94025" y="3160394"/>
            <a:ext cx="558800" cy="76200"/>
          </a:xfrm>
          <a:custGeom>
            <a:avLst/>
            <a:gdLst/>
            <a:ahLst/>
            <a:cxnLst/>
            <a:rect l="l" t="t" r="r" b="b"/>
            <a:pathLst>
              <a:path w="558800" h="76200">
                <a:moveTo>
                  <a:pt x="482600" y="0"/>
                </a:moveTo>
                <a:lnTo>
                  <a:pt x="482600" y="76200"/>
                </a:lnTo>
                <a:lnTo>
                  <a:pt x="546100" y="44450"/>
                </a:lnTo>
                <a:lnTo>
                  <a:pt x="498855" y="44450"/>
                </a:lnTo>
                <a:lnTo>
                  <a:pt x="501650" y="41656"/>
                </a:lnTo>
                <a:lnTo>
                  <a:pt x="501650" y="34544"/>
                </a:lnTo>
                <a:lnTo>
                  <a:pt x="498855" y="31750"/>
                </a:lnTo>
                <a:lnTo>
                  <a:pt x="546100" y="31750"/>
                </a:lnTo>
                <a:lnTo>
                  <a:pt x="482600" y="0"/>
                </a:lnTo>
                <a:close/>
              </a:path>
              <a:path w="558800" h="76200">
                <a:moveTo>
                  <a:pt x="48260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482600" y="44450"/>
                </a:lnTo>
                <a:lnTo>
                  <a:pt x="482600" y="31750"/>
                </a:lnTo>
                <a:close/>
              </a:path>
              <a:path w="558800" h="76200">
                <a:moveTo>
                  <a:pt x="546100" y="31750"/>
                </a:moveTo>
                <a:lnTo>
                  <a:pt x="498855" y="31750"/>
                </a:lnTo>
                <a:lnTo>
                  <a:pt x="501650" y="34544"/>
                </a:lnTo>
                <a:lnTo>
                  <a:pt x="501650" y="41656"/>
                </a:lnTo>
                <a:lnTo>
                  <a:pt x="498855" y="44450"/>
                </a:lnTo>
                <a:lnTo>
                  <a:pt x="546100" y="44450"/>
                </a:lnTo>
                <a:lnTo>
                  <a:pt x="558800" y="38100"/>
                </a:lnTo>
                <a:lnTo>
                  <a:pt x="546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074035" y="3932046"/>
            <a:ext cx="4762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1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52625" y="3903344"/>
            <a:ext cx="2686050" cy="0"/>
          </a:xfrm>
          <a:custGeom>
            <a:avLst/>
            <a:gdLst/>
            <a:ahLst/>
            <a:cxnLst/>
            <a:rect l="l" t="t" r="r" b="b"/>
            <a:pathLst>
              <a:path w="2686050" h="0">
                <a:moveTo>
                  <a:pt x="0" y="0"/>
                </a:moveTo>
                <a:lnTo>
                  <a:pt x="268605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152775" y="3865244"/>
            <a:ext cx="558800" cy="76200"/>
          </a:xfrm>
          <a:custGeom>
            <a:avLst/>
            <a:gdLst/>
            <a:ahLst/>
            <a:cxnLst/>
            <a:rect l="l" t="t" r="r" b="b"/>
            <a:pathLst>
              <a:path w="5588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6"/>
                </a:lnTo>
                <a:lnTo>
                  <a:pt x="57150" y="34544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58800" h="76200">
                <a:moveTo>
                  <a:pt x="76200" y="31750"/>
                </a:moveTo>
                <a:lnTo>
                  <a:pt x="59943" y="31750"/>
                </a:lnTo>
                <a:lnTo>
                  <a:pt x="57150" y="34544"/>
                </a:lnTo>
                <a:lnTo>
                  <a:pt x="57150" y="41656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58800" h="76200">
                <a:moveTo>
                  <a:pt x="55600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56005" y="44450"/>
                </a:lnTo>
                <a:lnTo>
                  <a:pt x="558800" y="41656"/>
                </a:lnTo>
                <a:lnTo>
                  <a:pt x="558800" y="34544"/>
                </a:lnTo>
                <a:lnTo>
                  <a:pt x="55600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382005" y="3855846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13350" y="4065269"/>
            <a:ext cx="575945" cy="76200"/>
          </a:xfrm>
          <a:custGeom>
            <a:avLst/>
            <a:gdLst/>
            <a:ahLst/>
            <a:cxnLst/>
            <a:rect l="l" t="t" r="r" b="b"/>
            <a:pathLst>
              <a:path w="575945" h="76200">
                <a:moveTo>
                  <a:pt x="499745" y="0"/>
                </a:moveTo>
                <a:lnTo>
                  <a:pt x="499745" y="76200"/>
                </a:lnTo>
                <a:lnTo>
                  <a:pt x="563245" y="44450"/>
                </a:lnTo>
                <a:lnTo>
                  <a:pt x="516000" y="44450"/>
                </a:lnTo>
                <a:lnTo>
                  <a:pt x="518795" y="41656"/>
                </a:lnTo>
                <a:lnTo>
                  <a:pt x="518795" y="34544"/>
                </a:lnTo>
                <a:lnTo>
                  <a:pt x="516000" y="31750"/>
                </a:lnTo>
                <a:lnTo>
                  <a:pt x="563245" y="31750"/>
                </a:lnTo>
                <a:lnTo>
                  <a:pt x="499745" y="0"/>
                </a:lnTo>
                <a:close/>
              </a:path>
              <a:path w="575945" h="76200">
                <a:moveTo>
                  <a:pt x="499745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4" y="44450"/>
                </a:lnTo>
                <a:lnTo>
                  <a:pt x="499745" y="44450"/>
                </a:lnTo>
                <a:lnTo>
                  <a:pt x="499745" y="31750"/>
                </a:lnTo>
                <a:close/>
              </a:path>
              <a:path w="575945" h="76200">
                <a:moveTo>
                  <a:pt x="563245" y="31750"/>
                </a:moveTo>
                <a:lnTo>
                  <a:pt x="516000" y="31750"/>
                </a:lnTo>
                <a:lnTo>
                  <a:pt x="518795" y="34544"/>
                </a:lnTo>
                <a:lnTo>
                  <a:pt x="518795" y="41656"/>
                </a:lnTo>
                <a:lnTo>
                  <a:pt x="516000" y="44450"/>
                </a:lnTo>
                <a:lnTo>
                  <a:pt x="563245" y="44450"/>
                </a:lnTo>
                <a:lnTo>
                  <a:pt x="575945" y="38100"/>
                </a:lnTo>
                <a:lnTo>
                  <a:pt x="56324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05350" y="3198494"/>
            <a:ext cx="76200" cy="704850"/>
          </a:xfrm>
          <a:custGeom>
            <a:avLst/>
            <a:gdLst/>
            <a:ahLst/>
            <a:cxnLst/>
            <a:rect l="l" t="t" r="r" b="b"/>
            <a:pathLst>
              <a:path w="76200" h="704850">
                <a:moveTo>
                  <a:pt x="28575" y="628650"/>
                </a:moveTo>
                <a:lnTo>
                  <a:pt x="0" y="628650"/>
                </a:lnTo>
                <a:lnTo>
                  <a:pt x="38100" y="704850"/>
                </a:lnTo>
                <a:lnTo>
                  <a:pt x="69850" y="641350"/>
                </a:lnTo>
                <a:lnTo>
                  <a:pt x="28575" y="641350"/>
                </a:lnTo>
                <a:lnTo>
                  <a:pt x="28575" y="628650"/>
                </a:lnTo>
                <a:close/>
              </a:path>
              <a:path w="76200" h="704850">
                <a:moveTo>
                  <a:pt x="47625" y="63500"/>
                </a:moveTo>
                <a:lnTo>
                  <a:pt x="28575" y="63500"/>
                </a:lnTo>
                <a:lnTo>
                  <a:pt x="28575" y="641350"/>
                </a:lnTo>
                <a:lnTo>
                  <a:pt x="47625" y="641350"/>
                </a:lnTo>
                <a:lnTo>
                  <a:pt x="47625" y="63500"/>
                </a:lnTo>
                <a:close/>
              </a:path>
              <a:path w="76200" h="704850">
                <a:moveTo>
                  <a:pt x="76200" y="628650"/>
                </a:moveTo>
                <a:lnTo>
                  <a:pt x="47625" y="628650"/>
                </a:lnTo>
                <a:lnTo>
                  <a:pt x="47625" y="641350"/>
                </a:lnTo>
                <a:lnTo>
                  <a:pt x="69850" y="641350"/>
                </a:lnTo>
                <a:lnTo>
                  <a:pt x="76200" y="628650"/>
                </a:lnTo>
                <a:close/>
              </a:path>
              <a:path w="76200" h="704850">
                <a:moveTo>
                  <a:pt x="38100" y="0"/>
                </a:moveTo>
                <a:lnTo>
                  <a:pt x="0" y="76200"/>
                </a:lnTo>
                <a:lnTo>
                  <a:pt x="28575" y="76200"/>
                </a:lnTo>
                <a:lnTo>
                  <a:pt x="28575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704850">
                <a:moveTo>
                  <a:pt x="69850" y="63500"/>
                </a:moveTo>
                <a:lnTo>
                  <a:pt x="47625" y="63500"/>
                </a:lnTo>
                <a:lnTo>
                  <a:pt x="476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 marL="536575">
              <a:lnSpc>
                <a:spcPct val="100000"/>
              </a:lnSpc>
              <a:spcBef>
                <a:spcPts val="1550"/>
              </a:spcBef>
            </a:pPr>
            <a:r>
              <a:rPr dirty="0" sz="1400">
                <a:latin typeface="Times New Roman"/>
                <a:cs typeface="Times New Roman"/>
              </a:rPr>
              <a:t>2-  </a:t>
            </a:r>
            <a:r>
              <a:rPr dirty="0" sz="1400" spc="-5">
                <a:latin typeface="Times New Roman"/>
                <a:cs typeface="Times New Roman"/>
              </a:rPr>
              <a:t>Poisson’s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921255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 h="0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609089"/>
            <a:ext cx="98806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640080" algn="l"/>
              </a:tabLst>
            </a:pP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68094" y="1921255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763013"/>
            <a:ext cx="2644140" cy="26924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38194" sz="2400" spc="937">
                <a:latin typeface="Cambria Math"/>
                <a:cs typeface="Cambria Math"/>
              </a:rPr>
              <a:t> </a:t>
            </a:r>
            <a:r>
              <a:rPr dirty="0" baseline="-38194" sz="2400" spc="869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-104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 </a:t>
            </a:r>
            <a:r>
              <a:rPr dirty="0" baseline="-38194" sz="2400" spc="922">
                <a:latin typeface="Cambria Math"/>
                <a:cs typeface="Cambria Math"/>
              </a:rPr>
              <a:t> </a:t>
            </a:r>
            <a:r>
              <a:rPr dirty="0" baseline="-38194" sz="2400" spc="907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156814"/>
            <a:ext cx="5298440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f(x, </a:t>
            </a:r>
            <a:r>
              <a:rPr dirty="0" sz="1400" spc="-10">
                <a:latin typeface="Times New Roman"/>
                <a:cs typeface="Times New Roman"/>
              </a:rPr>
              <a:t>y)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given function.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equation arises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electrostatics,  elasticity </a:t>
            </a:r>
            <a:r>
              <a:rPr dirty="0" sz="1400">
                <a:latin typeface="Times New Roman"/>
                <a:cs typeface="Times New Roman"/>
              </a:rPr>
              <a:t>theory and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elsewhere.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Helmholtz’s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1780" y="3489451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 h="0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3177285"/>
            <a:ext cx="98806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640080" algn="l"/>
              </a:tabLst>
            </a:pP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68094" y="3489451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3331210"/>
            <a:ext cx="183896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dirty="0" baseline="-38194" sz="2400" spc="937">
                <a:latin typeface="Cambria Math"/>
                <a:cs typeface="Cambria Math"/>
              </a:rPr>
              <a:t> </a:t>
            </a:r>
            <a:r>
              <a:rPr dirty="0" baseline="-38194" sz="2400" spc="869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-104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">
                <a:latin typeface="Cambria Math"/>
                <a:cs typeface="Cambria Math"/>
              </a:rPr>
              <a:t> </a:t>
            </a:r>
            <a:r>
              <a:rPr dirty="0" baseline="-38194" sz="2400" spc="922">
                <a:latin typeface="Cambria Math"/>
                <a:cs typeface="Cambria Math"/>
              </a:rPr>
              <a:t> </a:t>
            </a:r>
            <a:r>
              <a:rPr dirty="0" baseline="-38194" sz="2400" spc="907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33333" sz="1500" spc="494"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31947" y="3355594"/>
            <a:ext cx="848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73276" y="3810736"/>
            <a:ext cx="3964304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two dimensional </a:t>
            </a:r>
            <a:r>
              <a:rPr dirty="0" sz="1400">
                <a:latin typeface="Times New Roman"/>
                <a:cs typeface="Times New Roman"/>
              </a:rPr>
              <a:t>form </a:t>
            </a:r>
            <a:r>
              <a:rPr dirty="0" sz="1400" spc="-5">
                <a:latin typeface="Times New Roman"/>
                <a:cs typeface="Times New Roman"/>
              </a:rPr>
              <a:t>which arises in </a:t>
            </a:r>
            <a:r>
              <a:rPr dirty="0" sz="1400">
                <a:latin typeface="Times New Roman"/>
                <a:cs typeface="Times New Roman"/>
              </a:rPr>
              <a:t>wave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theory.</a:t>
            </a:r>
            <a:endParaRPr sz="140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5">
                <a:latin typeface="Times New Roman"/>
                <a:cs typeface="Times New Roman"/>
              </a:rPr>
              <a:t>Schrodinger’s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4678807"/>
            <a:ext cx="1422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250">
                <a:latin typeface="Cambria Math"/>
                <a:cs typeface="Cambria Math"/>
              </a:rPr>
              <a:t>(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0217" y="4811395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57604" y="4837048"/>
            <a:ext cx="510540" cy="0"/>
          </a:xfrm>
          <a:custGeom>
            <a:avLst/>
            <a:gdLst/>
            <a:ahLst/>
            <a:cxnLst/>
            <a:rect l="l" t="t" r="r" b="b"/>
            <a:pathLst>
              <a:path w="510539" h="0">
                <a:moveTo>
                  <a:pt x="0" y="0"/>
                </a:moveTo>
                <a:lnTo>
                  <a:pt x="51053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92122" y="483704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5996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58442" y="4678807"/>
            <a:ext cx="8026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6409" algn="l"/>
              </a:tabLst>
            </a:pPr>
            <a:r>
              <a:rPr dirty="0" sz="1600" spc="250">
                <a:latin typeface="Cambria Math"/>
                <a:cs typeface="Cambria Math"/>
              </a:rPr>
              <a:t>)</a:t>
            </a:r>
            <a:r>
              <a:rPr dirty="0" sz="1600" spc="-95">
                <a:latin typeface="Cambria Math"/>
                <a:cs typeface="Cambria Math"/>
              </a:rPr>
              <a:t> </a:t>
            </a:r>
            <a:r>
              <a:rPr dirty="0" sz="1600" spc="204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15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37154" y="483704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321053" y="4524882"/>
            <a:ext cx="226631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670560" algn="l"/>
                <a:tab pos="1315720" algn="l"/>
                <a:tab pos="1898014" algn="l"/>
              </a:tabLst>
            </a:pPr>
            <a:r>
              <a:rPr dirty="0" sz="1600" spc="835">
                <a:latin typeface="Cambria Math"/>
                <a:cs typeface="Cambria Math"/>
              </a:rPr>
              <a:t> </a:t>
            </a:r>
            <a:r>
              <a:rPr dirty="0" sz="1600" spc="555">
                <a:latin typeface="Cambria Math"/>
                <a:cs typeface="Cambria Math"/>
              </a:rPr>
              <a:t> </a:t>
            </a:r>
            <a:r>
              <a:rPr dirty="0" baseline="28985" sz="1725" spc="615">
                <a:latin typeface="Cambria Math"/>
                <a:cs typeface="Cambria Math"/>
              </a:rPr>
              <a:t> </a:t>
            </a:r>
            <a:r>
              <a:rPr dirty="0" baseline="28985" sz="1725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35">
                <a:latin typeface="Cambria Math"/>
                <a:cs typeface="Cambria Math"/>
              </a:rPr>
              <a:t> </a:t>
            </a:r>
            <a:r>
              <a:rPr dirty="0" sz="1600" spc="72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72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72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4904" y="4815966"/>
            <a:ext cx="2226945" cy="26924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57555" algn="l"/>
                <a:tab pos="1400810" algn="l"/>
                <a:tab pos="1990725" algn="l"/>
              </a:tabLst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sz="1600" spc="590">
                <a:latin typeface="Cambria Math"/>
                <a:cs typeface="Cambria Math"/>
              </a:rPr>
              <a:t> </a:t>
            </a:r>
            <a:r>
              <a:rPr dirty="0" sz="1600" spc="135">
                <a:latin typeface="Cambria Math"/>
                <a:cs typeface="Cambria Math"/>
              </a:rPr>
              <a:t> </a:t>
            </a:r>
            <a:r>
              <a:rPr dirty="0" sz="1600" spc="98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sz="1600" spc="5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25">
                <a:latin typeface="Cambria Math"/>
                <a:cs typeface="Cambria Math"/>
              </a:rPr>
              <a:t> </a:t>
            </a:r>
            <a:r>
              <a:rPr dirty="0" sz="1600" spc="41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19323" y="4837048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880486" y="4703190"/>
            <a:ext cx="22015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6740" algn="l"/>
                <a:tab pos="1365885" algn="l"/>
              </a:tabLst>
            </a:pP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 </a:t>
            </a:r>
            <a:r>
              <a:rPr dirty="0" baseline="-28985" sz="1725" spc="-1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5179288"/>
            <a:ext cx="4931410" cy="6381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Times New Roman"/>
                <a:cs typeface="Times New Roman"/>
              </a:rPr>
              <a:t>Which arises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quantum </a:t>
            </a:r>
            <a:r>
              <a:rPr dirty="0" sz="1400">
                <a:latin typeface="Times New Roman"/>
                <a:cs typeface="Times New Roman"/>
              </a:rPr>
              <a:t>mechanics,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is Planck’s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constant.)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30"/>
              </a:spcBef>
            </a:pPr>
            <a:r>
              <a:rPr dirty="0" sz="1200" spc="-5">
                <a:latin typeface="Arial"/>
                <a:cs typeface="Arial"/>
              </a:rPr>
              <a:t>5- </a:t>
            </a:r>
            <a:r>
              <a:rPr dirty="0" sz="1400" spc="-5">
                <a:latin typeface="Times New Roman"/>
                <a:cs typeface="Times New Roman"/>
              </a:rPr>
              <a:t>Transverse vibrations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homogeneous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87094" y="6280530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5" h="0">
                <a:moveTo>
                  <a:pt x="0" y="0"/>
                </a:moveTo>
                <a:lnTo>
                  <a:pt x="338328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246428" y="5968364"/>
            <a:ext cx="1113155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765175" algn="l"/>
              </a:tabLst>
            </a:pP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 spc="127">
                <a:latin typeface="Cambria Math"/>
                <a:cs typeface="Cambria Math"/>
              </a:rPr>
              <a:t> 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27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	</a:t>
            </a:r>
            <a:r>
              <a:rPr dirty="0" sz="1600" spc="615">
                <a:latin typeface="Cambria Math"/>
                <a:cs typeface="Cambria Math"/>
              </a:rPr>
              <a:t> </a:t>
            </a:r>
            <a:r>
              <a:rPr dirty="0" baseline="28985" sz="1725" spc="735">
                <a:latin typeface="Cambria Math"/>
                <a:cs typeface="Cambria Math"/>
              </a:rPr>
              <a:t> </a:t>
            </a:r>
            <a:r>
              <a:rPr dirty="0" sz="1600" spc="56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011933" y="6280530"/>
            <a:ext cx="339090" cy="0"/>
          </a:xfrm>
          <a:custGeom>
            <a:avLst/>
            <a:gdLst/>
            <a:ahLst/>
            <a:cxnLst/>
            <a:rect l="l" t="t" r="r" b="b"/>
            <a:pathLst>
              <a:path w="339089" h="0">
                <a:moveTo>
                  <a:pt x="0" y="0"/>
                </a:moveTo>
                <a:lnTo>
                  <a:pt x="338632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129080" y="6122288"/>
            <a:ext cx="1579880" cy="269240"/>
          </a:xfrm>
          <a:prstGeom prst="rect">
            <a:avLst/>
          </a:prstGeom>
        </p:spPr>
        <p:txBody>
          <a:bodyPr wrap="square" lIns="0" tIns="215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  <a:tabLst>
                <a:tab pos="257810" algn="l"/>
              </a:tabLst>
            </a:pPr>
            <a:r>
              <a:rPr dirty="0" sz="1600" spc="535">
                <a:latin typeface="Cambria Math"/>
                <a:cs typeface="Cambria Math"/>
              </a:rPr>
              <a:t> </a:t>
            </a:r>
            <a:r>
              <a:rPr dirty="0" sz="1600" spc="535">
                <a:latin typeface="Cambria Math"/>
                <a:cs typeface="Cambria Math"/>
              </a:rPr>
              <a:t>	</a:t>
            </a:r>
            <a:r>
              <a:rPr dirty="0" baseline="-38194" sz="2400" spc="937">
                <a:latin typeface="Cambria Math"/>
                <a:cs typeface="Cambria Math"/>
              </a:rPr>
              <a:t> </a:t>
            </a:r>
            <a:r>
              <a:rPr dirty="0" baseline="-38194" sz="2400" spc="869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</a:t>
            </a:r>
            <a:r>
              <a:rPr dirty="0" baseline="-28985" sz="1725" spc="-104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05">
                <a:latin typeface="Cambria Math"/>
                <a:cs typeface="Cambria Math"/>
              </a:rPr>
              <a:t> </a:t>
            </a:r>
            <a:r>
              <a:rPr dirty="0" baseline="-38194" sz="2400" spc="960">
                <a:latin typeface="Cambria Math"/>
                <a:cs typeface="Cambria Math"/>
              </a:rPr>
              <a:t> </a:t>
            </a:r>
            <a:r>
              <a:rPr dirty="0" baseline="-38194" sz="2400" spc="532">
                <a:latin typeface="Cambria Math"/>
                <a:cs typeface="Cambria Math"/>
              </a:rPr>
              <a:t> </a:t>
            </a:r>
            <a:r>
              <a:rPr dirty="0" baseline="-28985" sz="1725" spc="615">
                <a:latin typeface="Cambria Math"/>
                <a:cs typeface="Cambria Math"/>
              </a:rPr>
              <a:t> </a:t>
            </a:r>
            <a:r>
              <a:rPr dirty="0" baseline="-28985" sz="1725">
                <a:latin typeface="Cambria Math"/>
                <a:cs typeface="Cambria Math"/>
              </a:rPr>
              <a:t>  </a:t>
            </a:r>
            <a:r>
              <a:rPr dirty="0" baseline="-28985" sz="1725" spc="-17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74391" y="6146672"/>
            <a:ext cx="846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6554189"/>
            <a:ext cx="5304155" cy="64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u(x, t) </a:t>
            </a:r>
            <a:r>
              <a:rPr dirty="0" sz="1400" spc="-5">
                <a:latin typeface="Times New Roman"/>
                <a:cs typeface="Times New Roman"/>
              </a:rPr>
              <a:t>is the displacement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time </a:t>
            </a:r>
            <a:r>
              <a:rPr dirty="0" sz="1400">
                <a:latin typeface="Times New Roman"/>
                <a:cs typeface="Times New Roman"/>
              </a:rPr>
              <a:t>t of </a:t>
            </a:r>
            <a:r>
              <a:rPr dirty="0" sz="1400" spc="-5">
                <a:latin typeface="Times New Roman"/>
                <a:cs typeface="Times New Roman"/>
              </a:rPr>
              <a:t>the cross-section through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641216" y="9799649"/>
            <a:ext cx="2971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</a:t>
            </a:r>
            <a:r>
              <a:rPr dirty="0" sz="200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201267"/>
            <a:ext cx="5306060" cy="1250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not only </a:t>
            </a:r>
            <a:r>
              <a:rPr dirty="0" sz="1400">
                <a:latin typeface="Times New Roman"/>
                <a:cs typeface="Times New Roman"/>
              </a:rPr>
              <a:t>linear, </a:t>
            </a:r>
            <a:r>
              <a:rPr dirty="0" sz="1400" spc="-5">
                <a:latin typeface="Times New Roman"/>
                <a:cs typeface="Times New Roman"/>
              </a:rPr>
              <a:t>but also of second order, for which solutions </a:t>
            </a:r>
            <a:r>
              <a:rPr dirty="0" sz="1400" spc="5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relatively  </a:t>
            </a:r>
            <a:r>
              <a:rPr dirty="0" sz="1400">
                <a:latin typeface="Times New Roman"/>
                <a:cs typeface="Times New Roman"/>
              </a:rPr>
              <a:t>easy to </a:t>
            </a:r>
            <a:r>
              <a:rPr dirty="0" sz="1400" spc="-5">
                <a:latin typeface="Times New Roman"/>
                <a:cs typeface="Times New Roman"/>
              </a:rPr>
              <a:t>find. The </a:t>
            </a:r>
            <a:r>
              <a:rPr dirty="0" sz="1400">
                <a:latin typeface="Times New Roman"/>
                <a:cs typeface="Times New Roman"/>
              </a:rPr>
              <a:t>order </a:t>
            </a:r>
            <a:r>
              <a:rPr dirty="0" sz="1400" spc="-5">
                <a:latin typeface="Times New Roman"/>
                <a:cs typeface="Times New Roman"/>
              </a:rPr>
              <a:t>of the highest derivative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 equation.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following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PDE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29994" y="278460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720342" y="2762757"/>
            <a:ext cx="781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451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3586" y="278460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2643885"/>
            <a:ext cx="1706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baseline="41666" sz="2100" spc="750">
                <a:latin typeface="Cambria Math"/>
                <a:cs typeface="Cambria Math"/>
              </a:rPr>
              <a:t>  </a:t>
            </a:r>
            <a:r>
              <a:rPr dirty="0" baseline="41666" sz="21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41666" sz="2100" spc="750">
                <a:latin typeface="Cambria Math"/>
                <a:cs typeface="Cambria Math"/>
              </a:rPr>
              <a:t>  </a:t>
            </a:r>
            <a:r>
              <a:rPr dirty="0" baseline="41666" sz="2100" spc="1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23669" y="4799710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99054" y="4799710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9994" y="588327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07386" y="5883275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2969106"/>
            <a:ext cx="5306060" cy="339407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500"/>
              </a:lnSpc>
              <a:spcBef>
                <a:spcPts val="20"/>
              </a:spcBef>
            </a:pPr>
            <a:r>
              <a:rPr dirty="0" sz="1400" spc="-10">
                <a:latin typeface="Times New Roman"/>
                <a:cs typeface="Times New Roman"/>
              </a:rPr>
              <a:t>Assume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the solution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>
                <a:latin typeface="Times New Roman"/>
                <a:cs typeface="Times New Roman"/>
              </a:rPr>
              <a:t> , </a:t>
            </a:r>
            <a:r>
              <a:rPr dirty="0" sz="1400" spc="-5">
                <a:latin typeface="Times New Roman"/>
                <a:cs typeface="Times New Roman"/>
              </a:rPr>
              <a:t>where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  is </a:t>
            </a: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f</a:t>
            </a:r>
            <a:r>
              <a:rPr dirty="0" sz="1400" spc="-5">
                <a:latin typeface="Times New Roman"/>
                <a:cs typeface="Times New Roman"/>
              </a:rPr>
              <a:t>)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only.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20"/>
              </a:lnSpc>
              <a:spcBef>
                <a:spcPts val="195"/>
              </a:spcBef>
            </a:pPr>
            <a:r>
              <a:rPr dirty="0" sz="1400" spc="-5">
                <a:latin typeface="Times New Roman"/>
                <a:cs typeface="Times New Roman"/>
              </a:rPr>
              <a:t>This mean that </a:t>
            </a:r>
            <a:r>
              <a:rPr dirty="0" sz="1400" spc="-10">
                <a:latin typeface="Times New Roman"/>
                <a:cs typeface="Times New Roman"/>
              </a:rPr>
              <a:t>when </a:t>
            </a:r>
            <a:r>
              <a:rPr dirty="0" sz="1400" spc="-5">
                <a:latin typeface="Times New Roman"/>
                <a:cs typeface="Times New Roman"/>
              </a:rPr>
              <a:t>derive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 </a:t>
            </a:r>
            <a:r>
              <a:rPr dirty="0" sz="1400" i="1">
                <a:latin typeface="Times New Roman"/>
                <a:cs typeface="Times New Roman"/>
              </a:rPr>
              <a:t>x </a:t>
            </a:r>
            <a:r>
              <a:rPr dirty="0" sz="1400" spc="-10">
                <a:latin typeface="Times New Roman"/>
                <a:cs typeface="Times New Roman"/>
              </a:rPr>
              <a:t>assume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5">
                <a:latin typeface="Times New Roman"/>
                <a:cs typeface="Times New Roman"/>
              </a:rPr>
              <a:t>constant and  when derive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 spc="-5">
                <a:latin typeface="Times New Roman"/>
                <a:cs typeface="Times New Roman"/>
              </a:rPr>
              <a:t>with respect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i="1">
                <a:latin typeface="Times New Roman"/>
                <a:cs typeface="Times New Roman"/>
              </a:rPr>
              <a:t>y </a:t>
            </a:r>
            <a:r>
              <a:rPr dirty="0" sz="1400" spc="-10">
                <a:latin typeface="Times New Roman"/>
                <a:cs typeface="Times New Roman"/>
              </a:rPr>
              <a:t>assume 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constant.</a:t>
            </a:r>
            <a:endParaRPr sz="1400">
              <a:latin typeface="Times New Roman"/>
              <a:cs typeface="Times New Roman"/>
            </a:endParaRPr>
          </a:p>
          <a:p>
            <a:pPr marL="96520">
              <a:lnSpc>
                <a:spcPts val="1395"/>
              </a:lnSpc>
              <a:spcBef>
                <a:spcPts val="95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622">
                <a:latin typeface="Cambria Math"/>
                <a:cs typeface="Cambria Math"/>
              </a:rPr>
              <a:t> </a:t>
            </a:r>
            <a:r>
              <a:rPr dirty="0" baseline="47222" sz="1500" spc="63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-10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55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97180">
              <a:lnSpc>
                <a:spcPts val="915"/>
              </a:lnSpc>
              <a:tabLst>
                <a:tab pos="1469390" algn="l"/>
              </a:tabLst>
            </a:pP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400" spc="-5">
                <a:latin typeface="Times New Roman"/>
                <a:cs typeface="Times New Roman"/>
              </a:rPr>
              <a:t>This means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baseline="47222" sz="1500" spc="-8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̅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55555" sz="1500">
                <a:latin typeface="Cambria Math"/>
                <a:cs typeface="Cambria Math"/>
              </a:rPr>
              <a:t>̅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since each side of this equation is function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endParaRPr sz="1400">
              <a:latin typeface="Times New Roman"/>
              <a:cs typeface="Times New Roman"/>
            </a:endParaRPr>
          </a:p>
          <a:p>
            <a:pPr algn="ctr" marR="3514725">
              <a:lnSpc>
                <a:spcPct val="100000"/>
              </a:lnSpc>
              <a:spcBef>
                <a:spcPts val="430"/>
              </a:spcBef>
              <a:tabLst>
                <a:tab pos="476884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variable only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7294" y="6445376"/>
            <a:ext cx="1511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29994" y="672172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231263" y="6405752"/>
            <a:ext cx="147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21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43963" y="6721728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6581013"/>
            <a:ext cx="16014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baseline="-37698" sz="2100" spc="825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0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66214" y="719874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687447" y="719874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7058025"/>
            <a:ext cx="1867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baseline="47222" sz="1500" spc="-8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̅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baseline="33730" sz="2100" spc="262">
                <a:latin typeface="Arial"/>
                <a:cs typeface="Arial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̅  </a:t>
            </a:r>
            <a:r>
              <a:rPr dirty="0" baseline="47222" sz="1500" spc="-1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4430" y="7004684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73019" y="7198740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 h="0">
                <a:moveTo>
                  <a:pt x="0" y="0"/>
                </a:moveTo>
                <a:lnTo>
                  <a:pt x="34899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967229" y="7199756"/>
            <a:ext cx="19723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33425" algn="l"/>
                <a:tab pos="1105535" algn="l"/>
                <a:tab pos="1875155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42892" y="7192644"/>
            <a:ext cx="85725" cy="12700"/>
          </a:xfrm>
          <a:custGeom>
            <a:avLst/>
            <a:gdLst/>
            <a:ahLst/>
            <a:cxnLst/>
            <a:rect l="l" t="t" r="r" b="b"/>
            <a:pathLst>
              <a:path w="85725" h="12700">
                <a:moveTo>
                  <a:pt x="0" y="12192"/>
                </a:moveTo>
                <a:lnTo>
                  <a:pt x="85344" y="12192"/>
                </a:lnTo>
                <a:lnTo>
                  <a:pt x="8534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497707" y="7068692"/>
            <a:ext cx="781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1297">
                <a:latin typeface="Cambria Math"/>
                <a:cs typeface="Cambria Math"/>
              </a:rPr>
              <a:t> 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5714" sz="2100">
                <a:latin typeface="Cambria Math"/>
                <a:cs typeface="Cambria Math"/>
              </a:rPr>
              <a:t> </a:t>
            </a:r>
            <a:r>
              <a:rPr dirty="0" baseline="50000" sz="1500">
                <a:latin typeface="Cambria Math"/>
                <a:cs typeface="Cambria Math"/>
              </a:rPr>
              <a:t>̅</a:t>
            </a:r>
            <a:r>
              <a:rPr dirty="0" baseline="5555" sz="1500" spc="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2821" y="6961402"/>
            <a:ext cx="26987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95521" y="719874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595240" y="7058025"/>
            <a:ext cx="224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7343622"/>
            <a:ext cx="4818380" cy="160020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sz="1100" spc="-15">
                <a:latin typeface="Cambria Math"/>
                <a:cs typeface="Cambria Math"/>
              </a:rPr>
              <a:t> </a:t>
            </a:r>
            <a:r>
              <a:rPr dirty="0" sz="1100" spc="215">
                <a:latin typeface="Cambria Math"/>
                <a:cs typeface="Cambria Math"/>
              </a:rPr>
              <a:t> </a:t>
            </a:r>
            <a:r>
              <a:rPr dirty="0" sz="1100" spc="2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100" spc="345">
                <a:latin typeface="Cambria Math"/>
                <a:cs typeface="Cambria Math"/>
              </a:rPr>
              <a:t> </a:t>
            </a:r>
            <a:r>
              <a:rPr dirty="0" sz="1100" spc="6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60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>
                <a:latin typeface="Cambria Math"/>
                <a:cs typeface="Cambria Math"/>
              </a:rPr>
              <a:t> </a:t>
            </a:r>
            <a:r>
              <a:rPr dirty="0" sz="1100" spc="55">
                <a:latin typeface="Cambria Math"/>
                <a:cs typeface="Cambria Math"/>
              </a:rPr>
              <a:t> </a:t>
            </a:r>
            <a:r>
              <a:rPr dirty="0" sz="1100" spc="260">
                <a:latin typeface="Cambria Math"/>
                <a:cs typeface="Cambria Math"/>
              </a:rPr>
              <a:t> </a:t>
            </a:r>
            <a:r>
              <a:rPr dirty="0" baseline="-20833" sz="1200" spc="397">
                <a:latin typeface="Cambria Math"/>
                <a:cs typeface="Cambria Math"/>
              </a:rPr>
              <a:t> </a:t>
            </a:r>
            <a:endParaRPr baseline="-20833"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constant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too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69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9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taking </a:t>
            </a:r>
            <a:r>
              <a:rPr dirty="0" sz="1400" spc="-10">
                <a:latin typeface="Times New Roman"/>
                <a:cs typeface="Times New Roman"/>
              </a:rPr>
              <a:t>exponential </a:t>
            </a:r>
            <a:r>
              <a:rPr dirty="0" sz="1400" spc="-5">
                <a:latin typeface="Times New Roman"/>
                <a:cs typeface="Times New Roman"/>
              </a:rPr>
              <a:t>for two sides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sz="1100" spc="345">
                <a:latin typeface="Cambria Math"/>
                <a:cs typeface="Cambria Math"/>
              </a:rPr>
              <a:t> </a:t>
            </a:r>
            <a:r>
              <a:rPr dirty="0" sz="1100" spc="3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baseline="27777" sz="1200" spc="465">
                <a:latin typeface="Cambria Math"/>
                <a:cs typeface="Cambria Math"/>
              </a:rPr>
              <a:t> </a:t>
            </a:r>
            <a:endParaRPr baseline="27777"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same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74317" y="922604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261617" y="9007602"/>
            <a:ext cx="8439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41045" algn="l"/>
              </a:tabLst>
            </a:pPr>
            <a:r>
              <a:rPr dirty="0" baseline="-11111" sz="1500" spc="-12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̅	</a:t>
            </a:r>
            <a:r>
              <a:rPr dirty="0" sz="1000">
                <a:latin typeface="Cambria Math"/>
                <a:cs typeface="Cambria Math"/>
              </a:rPr>
              <a:t>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02789" y="9226041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371470" y="9031985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82647" y="9219945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2"/>
                </a:moveTo>
                <a:lnTo>
                  <a:pt x="83819" y="12192"/>
                </a:lnTo>
                <a:lnTo>
                  <a:pt x="8381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9085326"/>
            <a:ext cx="5303520" cy="620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baseline="-38888" sz="1500" spc="562">
                <a:latin typeface="Cambria Math"/>
                <a:cs typeface="Cambria Math"/>
              </a:rPr>
              <a:t> </a:t>
            </a:r>
            <a:r>
              <a:rPr dirty="0" baseline="-38888" sz="1500">
                <a:latin typeface="Cambria Math"/>
                <a:cs typeface="Cambria Math"/>
              </a:rPr>
              <a:t> </a:t>
            </a:r>
            <a:r>
              <a:rPr dirty="0" baseline="-38888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25">
                <a:latin typeface="Cambria Math"/>
                <a:cs typeface="Cambria Math"/>
              </a:rPr>
              <a:t> </a:t>
            </a:r>
            <a:r>
              <a:rPr dirty="0" baseline="-38888" sz="1500" spc="562">
                <a:latin typeface="Cambria Math"/>
                <a:cs typeface="Cambria Math"/>
              </a:rPr>
              <a:t> </a:t>
            </a:r>
            <a:r>
              <a:rPr dirty="0" baseline="-38888" sz="1500">
                <a:latin typeface="Cambria Math"/>
                <a:cs typeface="Cambria Math"/>
              </a:rPr>
              <a:t> </a:t>
            </a:r>
            <a:r>
              <a:rPr dirty="0" baseline="-38888" sz="1500" spc="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8888" sz="1500" spc="615">
                <a:latin typeface="Cambria Math"/>
                <a:cs typeface="Cambria Math"/>
              </a:rPr>
              <a:t> </a:t>
            </a:r>
            <a:r>
              <a:rPr dirty="0" baseline="-38888" sz="1500">
                <a:latin typeface="Cambria Math"/>
                <a:cs typeface="Cambria Math"/>
              </a:rPr>
              <a:t>  </a:t>
            </a:r>
            <a:r>
              <a:rPr dirty="0" baseline="-38888" sz="1500" spc="-14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taking </a:t>
            </a:r>
            <a:r>
              <a:rPr dirty="0" sz="1400" spc="-5">
                <a:latin typeface="Times New Roman"/>
                <a:cs typeface="Times New Roman"/>
              </a:rPr>
              <a:t>integration with respect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y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for two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3141" y="1314958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1430" y="1290573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ambria Math"/>
                <a:cs typeface="Cambria Math"/>
              </a:rPr>
              <a:t>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6858" y="1510029"/>
            <a:ext cx="1016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75841" y="1509013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378965"/>
            <a:ext cx="641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530" algn="l"/>
              </a:tabLst>
            </a:pP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5205" y="1271676"/>
            <a:ext cx="10604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434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000" spc="409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87905" y="1502917"/>
            <a:ext cx="83820" cy="12700"/>
          </a:xfrm>
          <a:custGeom>
            <a:avLst/>
            <a:gdLst/>
            <a:ahLst/>
            <a:cxnLst/>
            <a:rect l="l" t="t" r="r" b="b"/>
            <a:pathLst>
              <a:path w="83819" h="12700">
                <a:moveTo>
                  <a:pt x="0" y="12192"/>
                </a:moveTo>
                <a:lnTo>
                  <a:pt x="83819" y="12192"/>
                </a:lnTo>
                <a:lnTo>
                  <a:pt x="83819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907794" y="1368297"/>
            <a:ext cx="2536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1658467"/>
            <a:ext cx="3691254" cy="2220595"/>
          </a:xfrm>
          <a:prstGeom prst="rect">
            <a:avLst/>
          </a:prstGeom>
        </p:spPr>
        <p:txBody>
          <a:bodyPr wrap="square" lIns="0" tIns="1174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69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69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sz="1100" spc="390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baseline="27777" sz="1200" spc="465">
                <a:latin typeface="Cambria Math"/>
                <a:cs typeface="Cambria Math"/>
              </a:rPr>
              <a:t> </a:t>
            </a:r>
            <a:endParaRPr baseline="27777"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52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sz="1100" spc="345">
                <a:latin typeface="Cambria Math"/>
                <a:cs typeface="Cambria Math"/>
              </a:rPr>
              <a:t> </a:t>
            </a:r>
            <a:r>
              <a:rPr dirty="0" sz="1100" spc="30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>
                <a:latin typeface="Cambria Math"/>
                <a:cs typeface="Cambria Math"/>
              </a:rPr>
              <a:t> </a:t>
            </a:r>
            <a:r>
              <a:rPr dirty="0" sz="1100" spc="365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baseline="27777" sz="1200" spc="577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-13888" sz="1500" spc="494">
                <a:latin typeface="Cambria Math"/>
                <a:cs typeface="Cambria Math"/>
              </a:rPr>
              <a:t> </a:t>
            </a:r>
            <a:r>
              <a:rPr dirty="0" baseline="-13888" sz="1500">
                <a:latin typeface="Cambria Math"/>
                <a:cs typeface="Cambria Math"/>
              </a:rPr>
              <a:t> </a:t>
            </a:r>
            <a:r>
              <a:rPr dirty="0" baseline="-13888" sz="1500" spc="-89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sz="1100" spc="390">
                <a:latin typeface="Cambria Math"/>
                <a:cs typeface="Cambria Math"/>
              </a:rPr>
              <a:t> </a:t>
            </a:r>
            <a:r>
              <a:rPr dirty="0" baseline="2525" sz="1650" spc="315">
                <a:latin typeface="Cambria Math"/>
                <a:cs typeface="Cambria Math"/>
              </a:rPr>
              <a:t> </a:t>
            </a:r>
            <a:r>
              <a:rPr dirty="0" baseline="27777" sz="1200" spc="465">
                <a:latin typeface="Cambria Math"/>
                <a:cs typeface="Cambria Math"/>
              </a:rPr>
              <a:t> </a:t>
            </a:r>
            <a:r>
              <a:rPr dirty="0" baseline="27777" sz="1200">
                <a:latin typeface="Cambria Math"/>
                <a:cs typeface="Cambria Math"/>
              </a:rPr>
              <a:t> </a:t>
            </a:r>
            <a:r>
              <a:rPr dirty="0" baseline="27777" sz="1200" spc="89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 C</a:t>
            </a:r>
            <a:r>
              <a:rPr dirty="0" baseline="15873" sz="2100" spc="9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69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Validate the solution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endParaRPr baseline="-12345"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some examples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PDE which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7630" y="3853407"/>
            <a:ext cx="1753870" cy="130429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3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330">
                <a:latin typeface="Cambria Math"/>
                <a:cs typeface="Cambria Math"/>
              </a:rPr>
              <a:t> </a:t>
            </a:r>
            <a:r>
              <a:rPr dirty="0" baseline="-16666" sz="1500" spc="3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400">
                <a:latin typeface="Times New Roman"/>
                <a:cs typeface="Times New Roman"/>
              </a:rPr>
              <a:t>4-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22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8730" y="3853407"/>
            <a:ext cx="3119120" cy="1304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 marR="5080" indent="40640">
              <a:lnSpc>
                <a:spcPct val="1471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one dimensional Heat conduction equation 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dimensional Wave equation</a:t>
            </a:r>
            <a:endParaRPr sz="1400">
              <a:latin typeface="Times New Roman"/>
              <a:cs typeface="Times New Roman"/>
            </a:endParaRPr>
          </a:p>
          <a:p>
            <a:pPr marL="24765" marR="622935" indent="-12700">
              <a:lnSpc>
                <a:spcPts val="2630"/>
              </a:lnSpc>
              <a:spcBef>
                <a:spcPts val="110"/>
              </a:spcBef>
            </a:pPr>
            <a:r>
              <a:rPr dirty="0" sz="1400" spc="-5">
                <a:latin typeface="Times New Roman"/>
                <a:cs typeface="Times New Roman"/>
              </a:rPr>
              <a:t>two dimensional Laplace equation  two dimensional Position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79242" y="543217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357630" y="5291454"/>
            <a:ext cx="5060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5-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two dimensional </a:t>
            </a:r>
            <a:r>
              <a:rPr dirty="0" sz="1200" spc="-5">
                <a:latin typeface="Arial"/>
                <a:cs typeface="Arial"/>
              </a:rPr>
              <a:t>Klein-Gordon</a:t>
            </a:r>
            <a:r>
              <a:rPr dirty="0" sz="1200" spc="120">
                <a:latin typeface="Arial"/>
                <a:cs typeface="Arial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5315732"/>
            <a:ext cx="4889500" cy="91059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449705">
              <a:lnSpc>
                <a:spcPct val="100000"/>
              </a:lnSpc>
            </a:pPr>
            <a:r>
              <a:rPr dirty="0" baseline="-16666" sz="1500" spc="69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 marR="5080" indent="227965">
              <a:lnSpc>
                <a:spcPct val="15370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6-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 </a:t>
            </a:r>
            <a:r>
              <a:rPr dirty="0" sz="1400" spc="-5">
                <a:latin typeface="Times New Roman"/>
                <a:cs typeface="Times New Roman"/>
              </a:rPr>
              <a:t>dimensional Wave equation 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Solve </a:t>
            </a:r>
            <a:r>
              <a:rPr dirty="0" sz="1400" spc="-5">
                <a:latin typeface="Times New Roman"/>
                <a:cs typeface="Times New Roman"/>
              </a:rPr>
              <a:t>the following partial differential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6302120"/>
            <a:ext cx="3187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41780" y="6578472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74800" y="6437756"/>
            <a:ext cx="1257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7698" sz="2100" spc="705">
                <a:latin typeface="Cambria Math"/>
                <a:cs typeface="Cambria Math"/>
              </a:rPr>
              <a:t>  </a:t>
            </a:r>
            <a:r>
              <a:rPr dirty="0" baseline="-37698" sz="2100" spc="705">
                <a:latin typeface="Cambria Math"/>
                <a:cs typeface="Cambria Math"/>
              </a:rPr>
              <a:t> </a:t>
            </a:r>
            <a:r>
              <a:rPr dirty="0" baseline="-37698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6823329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7140320"/>
            <a:ext cx="3187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7416672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74800" y="7275956"/>
            <a:ext cx="904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7698" sz="2100" spc="705">
                <a:latin typeface="Cambria Math"/>
                <a:cs typeface="Cambria Math"/>
              </a:rPr>
              <a:t>  </a:t>
            </a:r>
            <a:r>
              <a:rPr dirty="0" baseline="-37698" sz="2100" spc="705">
                <a:latin typeface="Cambria Math"/>
                <a:cs typeface="Cambria Math"/>
              </a:rPr>
              <a:t>  </a:t>
            </a:r>
            <a:r>
              <a:rPr dirty="0" baseline="-37698" sz="2100" spc="-18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41780" y="7947025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7630134"/>
            <a:ext cx="2402205" cy="83820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400" spc="480">
                <a:latin typeface="Cambria Math"/>
                <a:cs typeface="Cambria Math"/>
              </a:rPr>
              <a:t>  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</a:t>
            </a:r>
            <a:r>
              <a:rPr dirty="0" baseline="37698" sz="2100" spc="127">
                <a:latin typeface="Cambria Math"/>
                <a:cs typeface="Cambria Math"/>
              </a:rPr>
              <a:t> </a:t>
            </a:r>
            <a:r>
              <a:rPr dirty="0" baseline="37698" sz="2100" spc="697">
                <a:latin typeface="Cambria Math"/>
                <a:cs typeface="Cambria Math"/>
              </a:rPr>
              <a:t> </a:t>
            </a:r>
            <a:r>
              <a:rPr dirty="0" baseline="37698" sz="2100" spc="652">
                <a:latin typeface="Cambria Math"/>
                <a:cs typeface="Cambria Math"/>
              </a:rPr>
              <a:t> </a:t>
            </a:r>
            <a:endParaRPr baseline="3769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First: integrate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41780" y="879932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8658605"/>
            <a:ext cx="1217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1666" sz="2100" spc="750">
                <a:latin typeface="Cambria Math"/>
                <a:cs typeface="Cambria Math"/>
              </a:rPr>
              <a:t> 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8683599"/>
            <a:ext cx="2499995" cy="958215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840"/>
              </a:spcBef>
            </a:pP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Second: integrate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4149090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202692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 marL="396240">
              <a:lnSpc>
                <a:spcPct val="100000"/>
              </a:lnSpc>
              <a:spcBef>
                <a:spcPts val="155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Solve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partial differential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870201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 h="0">
                <a:moveTo>
                  <a:pt x="0" y="0"/>
                </a:moveTo>
                <a:lnTo>
                  <a:pt x="38557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624329"/>
            <a:ext cx="2141220" cy="1080770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52069">
              <a:lnSpc>
                <a:spcPts val="170"/>
              </a:lnSpc>
              <a:spcBef>
                <a:spcPts val="1220"/>
              </a:spcBef>
            </a:pPr>
            <a:r>
              <a:rPr dirty="0" sz="1300" spc="575">
                <a:latin typeface="Cambria Math"/>
                <a:cs typeface="Cambria Math"/>
              </a:rPr>
              <a:t> </a:t>
            </a:r>
            <a:r>
              <a:rPr dirty="0" baseline="26455" sz="1575" spc="690">
                <a:latin typeface="Cambria Math"/>
                <a:cs typeface="Cambria Math"/>
              </a:rPr>
              <a:t> </a:t>
            </a:r>
            <a:r>
              <a:rPr dirty="0" sz="1300" spc="5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335"/>
              </a:lnSpc>
            </a:pPr>
            <a:r>
              <a:rPr dirty="0" baseline="-38461" sz="1950" spc="607">
                <a:latin typeface="Cambria Math"/>
                <a:cs typeface="Cambria Math"/>
              </a:rPr>
              <a:t> </a:t>
            </a:r>
            <a:r>
              <a:rPr dirty="0" baseline="-38461" sz="1950" spc="615">
                <a:latin typeface="Cambria Math"/>
                <a:cs typeface="Cambria Math"/>
              </a:rPr>
              <a:t> </a:t>
            </a:r>
            <a:r>
              <a:rPr dirty="0" baseline="-38461" sz="1950" spc="757">
                <a:latin typeface="Cambria Math"/>
                <a:cs typeface="Cambria Math"/>
              </a:rPr>
              <a:t> </a:t>
            </a:r>
            <a:r>
              <a:rPr dirty="0" baseline="-38461" sz="1950" spc="765">
                <a:latin typeface="Cambria Math"/>
                <a:cs typeface="Cambria Math"/>
              </a:rPr>
              <a:t> </a:t>
            </a:r>
            <a:r>
              <a:rPr dirty="0" baseline="-38461" sz="1950" spc="15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1780" y="3011677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0">
                <a:moveTo>
                  <a:pt x="0" y="0"/>
                </a:moveTo>
                <a:lnTo>
                  <a:pt x="21335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91310" y="301167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1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04670" y="3011677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01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2835909"/>
            <a:ext cx="3338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4871" sz="1950" spc="794">
                <a:latin typeface="Cambria Math"/>
                <a:cs typeface="Cambria Math"/>
              </a:rPr>
              <a:t> </a:t>
            </a:r>
            <a:r>
              <a:rPr dirty="0" baseline="44871" sz="1950" spc="802">
                <a:latin typeface="Cambria Math"/>
                <a:cs typeface="Cambria Math"/>
              </a:rPr>
              <a:t> </a:t>
            </a:r>
            <a:r>
              <a:rPr dirty="0" baseline="44871" sz="1950">
                <a:latin typeface="Cambria Math"/>
                <a:cs typeface="Cambria Math"/>
              </a:rPr>
              <a:t> </a:t>
            </a:r>
            <a:r>
              <a:rPr dirty="0" baseline="44871" sz="1950" spc="-135">
                <a:latin typeface="Cambria Math"/>
                <a:cs typeface="Cambria Math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baseline="44871" sz="1950" spc="690">
                <a:latin typeface="Cambria Math"/>
                <a:cs typeface="Cambria Math"/>
              </a:rPr>
              <a:t> </a:t>
            </a:r>
            <a:r>
              <a:rPr dirty="0" baseline="44871" sz="1950" spc="7">
                <a:latin typeface="Cambria Math"/>
                <a:cs typeface="Cambria Math"/>
              </a:rPr>
              <a:t> </a:t>
            </a:r>
            <a:r>
              <a:rPr dirty="0" sz="1800" spc="235">
                <a:latin typeface="Cambria Math"/>
                <a:cs typeface="Cambria Math"/>
              </a:rPr>
              <a:t> </a:t>
            </a:r>
            <a:r>
              <a:rPr dirty="0" baseline="44871" sz="1950" spc="690">
                <a:latin typeface="Cambria Math"/>
                <a:cs typeface="Cambria Math"/>
              </a:rPr>
              <a:t> </a:t>
            </a:r>
            <a:r>
              <a:rPr dirty="0" baseline="44871" sz="1950" spc="22">
                <a:latin typeface="Cambria Math"/>
                <a:cs typeface="Cambria Math"/>
              </a:rPr>
              <a:t> </a:t>
            </a:r>
            <a:r>
              <a:rPr dirty="0" baseline="1543" sz="2700" spc="517">
                <a:latin typeface="Cambria Math"/>
                <a:cs typeface="Cambria Math"/>
              </a:rPr>
              <a:t> </a:t>
            </a:r>
            <a:r>
              <a:rPr dirty="0" sz="1800" spc="415">
                <a:latin typeface="Cambria Math"/>
                <a:cs typeface="Cambria Math"/>
              </a:rPr>
              <a:t>  </a:t>
            </a:r>
            <a:r>
              <a:rPr dirty="0" sz="1800" spc="440">
                <a:latin typeface="Cambria Math"/>
                <a:cs typeface="Cambria Math"/>
              </a:rPr>
              <a:t> </a:t>
            </a:r>
            <a:r>
              <a:rPr dirty="0" baseline="1543" sz="2700" spc="517">
                <a:latin typeface="Cambria Math"/>
                <a:cs typeface="Cambria Math"/>
              </a:rPr>
              <a:t> </a:t>
            </a:r>
            <a:r>
              <a:rPr dirty="0" sz="1800" spc="595">
                <a:latin typeface="Cambria Math"/>
                <a:cs typeface="Cambria Math"/>
              </a:rPr>
              <a:t> </a:t>
            </a:r>
            <a:r>
              <a:rPr dirty="0" sz="1800" spc="620">
                <a:latin typeface="Cambria Math"/>
                <a:cs typeface="Cambria Math"/>
              </a:rPr>
              <a:t> </a:t>
            </a:r>
            <a:r>
              <a:rPr dirty="0" baseline="1543" sz="2700" spc="525">
                <a:latin typeface="Cambria Math"/>
                <a:cs typeface="Cambria Math"/>
              </a:rPr>
              <a:t> </a:t>
            </a:r>
            <a:r>
              <a:rPr dirty="0" baseline="1543" sz="2700" spc="-7">
                <a:latin typeface="Cambria Math"/>
                <a:cs typeface="Cambria Math"/>
              </a:rPr>
              <a:t> </a:t>
            </a:r>
            <a:r>
              <a:rPr dirty="0" sz="1800" spc="944">
                <a:latin typeface="Cambria Math"/>
                <a:cs typeface="Cambria Math"/>
              </a:rPr>
              <a:t> </a:t>
            </a:r>
            <a:r>
              <a:rPr dirty="0" sz="1800" spc="10">
                <a:latin typeface="Cambria Math"/>
                <a:cs typeface="Cambria Math"/>
              </a:rPr>
              <a:t> </a:t>
            </a:r>
            <a:r>
              <a:rPr dirty="0" sz="1800" spc="620">
                <a:latin typeface="Cambria Math"/>
                <a:cs typeface="Cambria Math"/>
              </a:rPr>
              <a:t> </a:t>
            </a:r>
            <a:r>
              <a:rPr dirty="0" baseline="3086" sz="2700" spc="345">
                <a:latin typeface="Cambria Math"/>
                <a:cs typeface="Cambria Math"/>
              </a:rPr>
              <a:t> </a:t>
            </a:r>
            <a:r>
              <a:rPr dirty="0" baseline="3086" sz="2700" spc="-15">
                <a:latin typeface="Cambria Math"/>
                <a:cs typeface="Cambria Math"/>
              </a:rPr>
              <a:t> </a:t>
            </a:r>
            <a:r>
              <a:rPr dirty="0" sz="1800" spc="944">
                <a:latin typeface="Cambria Math"/>
                <a:cs typeface="Cambria Math"/>
              </a:rPr>
              <a:t> </a:t>
            </a:r>
            <a:r>
              <a:rPr dirty="0" sz="1800" spc="-5">
                <a:latin typeface="Cambria Math"/>
                <a:cs typeface="Cambria Math"/>
              </a:rPr>
              <a:t> </a:t>
            </a:r>
            <a:r>
              <a:rPr dirty="0" sz="1800" spc="430">
                <a:latin typeface="Cambria Math"/>
                <a:cs typeface="Cambria Math"/>
              </a:rPr>
              <a:t> </a:t>
            </a:r>
            <a:r>
              <a:rPr dirty="0" sz="1800" spc="434">
                <a:latin typeface="Cambria Math"/>
                <a:cs typeface="Cambria Math"/>
              </a:rPr>
              <a:t> </a:t>
            </a:r>
            <a:r>
              <a:rPr dirty="0" sz="1800" spc="60">
                <a:latin typeface="Cambria Math"/>
                <a:cs typeface="Cambria Math"/>
              </a:rPr>
              <a:t> </a:t>
            </a:r>
            <a:r>
              <a:rPr dirty="0" sz="1800" spc="944">
                <a:latin typeface="Cambria Math"/>
                <a:cs typeface="Cambria Math"/>
              </a:rPr>
              <a:t> </a:t>
            </a:r>
            <a:r>
              <a:rPr dirty="0" sz="1800" spc="10">
                <a:latin typeface="Cambria Math"/>
                <a:cs typeface="Cambria Math"/>
              </a:rPr>
              <a:t> </a:t>
            </a:r>
            <a:r>
              <a:rPr dirty="0" sz="1800" spc="640">
                <a:latin typeface="Cambria Math"/>
                <a:cs typeface="Cambria Math"/>
              </a:rPr>
              <a:t> </a:t>
            </a:r>
            <a:r>
              <a:rPr dirty="0" sz="1800" spc="345">
                <a:latin typeface="Cambria Math"/>
                <a:cs typeface="Cambria Math"/>
              </a:rPr>
              <a:t> </a:t>
            </a:r>
            <a:r>
              <a:rPr dirty="0" sz="1800" spc="355">
                <a:latin typeface="Cambria Math"/>
                <a:cs typeface="Cambria Math"/>
              </a:rPr>
              <a:t> </a:t>
            </a:r>
            <a:r>
              <a:rPr dirty="0" sz="1800" spc="350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932062"/>
            <a:ext cx="2110740" cy="608330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740"/>
              </a:spcBef>
              <a:tabLst>
                <a:tab pos="461645" algn="l"/>
              </a:tabLst>
            </a:pP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sz="1300" spc="409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459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70">
                <a:latin typeface="Cambria Math"/>
                <a:cs typeface="Cambria Math"/>
              </a:rPr>
              <a:t> </a:t>
            </a:r>
            <a:r>
              <a:rPr dirty="0" sz="1300" spc="459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75486" y="3891406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62786" y="3869562"/>
            <a:ext cx="3543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425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05610" y="3891406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474977" y="3615054"/>
            <a:ext cx="44577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230504" algn="l"/>
              </a:tabLst>
            </a:pP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39682" sz="2100" spc="405">
                <a:latin typeface="Cambria Math"/>
                <a:cs typeface="Cambria Math"/>
              </a:rPr>
              <a:t> </a:t>
            </a:r>
            <a:endParaRPr baseline="-39682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37917" y="3744594"/>
            <a:ext cx="74676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87020" algn="l"/>
                <a:tab pos="671195" algn="l"/>
              </a:tabLst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	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3750690"/>
            <a:ext cx="1928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3715" algn="l"/>
                <a:tab pos="779145" algn="l"/>
              </a:tabLst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0986" y="3574517"/>
            <a:ext cx="27432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571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83686" y="389140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365119" y="3750690"/>
            <a:ext cx="109537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4034764"/>
            <a:ext cx="5118735" cy="131826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For the following conditions, solve the partial differential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635">
                <a:latin typeface="Cambria Math"/>
                <a:cs typeface="Cambria Math"/>
              </a:rPr>
              <a:t> </a:t>
            </a:r>
            <a:r>
              <a:rPr dirty="0" baseline="-16666" sz="1500" spc="569">
                <a:latin typeface="Cambria Math"/>
                <a:cs typeface="Cambria Math"/>
              </a:rPr>
              <a:t> </a:t>
            </a:r>
            <a:r>
              <a:rPr dirty="0" baseline="-16666" sz="1500" spc="57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853440" algn="l"/>
                <a:tab pos="2774315" algn="l"/>
              </a:tabLst>
            </a:pPr>
            <a:r>
              <a:rPr dirty="0" sz="1400" spc="63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67180" y="5428614"/>
            <a:ext cx="3479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41780" y="5704966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534539" y="5550534"/>
            <a:ext cx="1733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5564250"/>
            <a:ext cx="19011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16075" algn="l"/>
              </a:tabLst>
            </a:pPr>
            <a:r>
              <a:rPr dirty="0" baseline="-37698" sz="2100" spc="719">
                <a:latin typeface="Cambria Math"/>
                <a:cs typeface="Cambria Math"/>
              </a:rPr>
              <a:t>    </a:t>
            </a:r>
            <a:r>
              <a:rPr dirty="0" baseline="-37698" sz="21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 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41780" y="6558660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419223" y="655866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5986652"/>
            <a:ext cx="2663825" cy="7899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baseline="41666" sz="2100" spc="922">
                <a:latin typeface="Cambria Math"/>
                <a:cs typeface="Cambria Math"/>
              </a:rPr>
              <a:t>  </a:t>
            </a:r>
            <a:r>
              <a:rPr dirty="0" baseline="41666" sz="21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9209">
              <a:lnSpc>
                <a:spcPts val="1310"/>
              </a:lnSpc>
              <a:tabLst>
                <a:tab pos="1289685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72054" y="7035164"/>
            <a:ext cx="186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72563" y="7034148"/>
            <a:ext cx="189230" cy="0"/>
          </a:xfrm>
          <a:custGeom>
            <a:avLst/>
            <a:gdLst/>
            <a:ahLst/>
            <a:cxnLst/>
            <a:rect l="l" t="t" r="r" b="b"/>
            <a:pathLst>
              <a:path w="189230" h="0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6893432"/>
            <a:ext cx="19742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baseline="47222" sz="1500" spc="750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84350" y="746188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797050" y="745477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29080" y="7320152"/>
            <a:ext cx="1319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7794116"/>
            <a:ext cx="112268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39950" y="7934832"/>
            <a:ext cx="99695" cy="0"/>
          </a:xfrm>
          <a:custGeom>
            <a:avLst/>
            <a:gdLst/>
            <a:ahLst/>
            <a:cxnLst/>
            <a:rect l="l" t="t" r="r" b="b"/>
            <a:pathLst>
              <a:path w="99694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7860258"/>
            <a:ext cx="2141220" cy="5588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algn="ctr" marR="12700">
              <a:lnSpc>
                <a:spcPct val="100000"/>
              </a:lnSpc>
              <a:spcBef>
                <a:spcPts val="5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respect to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97302" y="874445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97758" y="87444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516251" y="8590026"/>
            <a:ext cx="12052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17220" algn="l"/>
                <a:tab pos="1118870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85058" y="8468105"/>
            <a:ext cx="11550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42669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28236" y="87444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129080" y="8603741"/>
            <a:ext cx="3616325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6390" algn="l"/>
                <a:tab pos="1896110" algn="l"/>
                <a:tab pos="2626360" algn="l"/>
                <a:tab pos="2926715" algn="l"/>
              </a:tabLst>
            </a:pP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41666" sz="2100" spc="71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169670">
              <a:lnSpc>
                <a:spcPct val="100000"/>
              </a:lnSpc>
              <a:spcBef>
                <a:spcPts val="660"/>
              </a:spcBef>
              <a:tabLst>
                <a:tab pos="1768475" algn="l"/>
                <a:tab pos="279908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29080" y="8893962"/>
            <a:ext cx="2051685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33925" y="1737359"/>
            <a:ext cx="2105025" cy="1647825"/>
          </a:xfrm>
          <a:custGeom>
            <a:avLst/>
            <a:gdLst/>
            <a:ahLst/>
            <a:cxnLst/>
            <a:rect l="l" t="t" r="r" b="b"/>
            <a:pathLst>
              <a:path w="2105025" h="1647825">
                <a:moveTo>
                  <a:pt x="0" y="1647825"/>
                </a:moveTo>
                <a:lnTo>
                  <a:pt x="2105025" y="1647825"/>
                </a:lnTo>
                <a:lnTo>
                  <a:pt x="2105025" y="0"/>
                </a:lnTo>
                <a:lnTo>
                  <a:pt x="0" y="0"/>
                </a:lnTo>
                <a:lnTo>
                  <a:pt x="0" y="16478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885309" y="1769109"/>
            <a:ext cx="1813560" cy="8775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34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4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75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10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algn="ctr" marR="38735">
              <a:lnSpc>
                <a:spcPct val="100000"/>
              </a:lnSpc>
              <a:spcBef>
                <a:spcPts val="1200"/>
              </a:spcBef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290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11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345">
                <a:latin typeface="Cambria Math"/>
                <a:cs typeface="Cambria Math"/>
              </a:rPr>
              <a:t> </a:t>
            </a:r>
            <a:r>
              <a:rPr dirty="0" baseline="29411" sz="1275" spc="540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75">
                <a:latin typeface="Cambria Math"/>
                <a:cs typeface="Cambria Math"/>
              </a:rPr>
              <a:t>  </a:t>
            </a:r>
            <a:r>
              <a:rPr dirty="0" sz="1200" spc="29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algn="ctr" marR="5080">
              <a:lnSpc>
                <a:spcPct val="100000"/>
              </a:lnSpc>
              <a:spcBef>
                <a:spcPts val="1185"/>
              </a:spcBef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28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11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34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34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52390" y="2749041"/>
            <a:ext cx="1285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41666" sz="1800" spc="494">
                <a:latin typeface="Cambria Math"/>
                <a:cs typeface="Cambria Math"/>
              </a:rPr>
              <a:t> </a:t>
            </a:r>
            <a:r>
              <a:rPr dirty="0" baseline="-41666" sz="1800" spc="487">
                <a:latin typeface="Cambria Math"/>
                <a:cs typeface="Cambria Math"/>
              </a:rPr>
              <a:t> </a:t>
            </a:r>
            <a:r>
              <a:rPr dirty="0" baseline="-41666" sz="1800" spc="517">
                <a:latin typeface="Cambria Math"/>
                <a:cs typeface="Cambria Math"/>
              </a:rPr>
              <a:t> </a:t>
            </a:r>
            <a:r>
              <a:rPr dirty="0" baseline="-29411" sz="1275" spc="525">
                <a:latin typeface="Cambria Math"/>
                <a:cs typeface="Cambria Math"/>
              </a:rPr>
              <a:t> </a:t>
            </a:r>
            <a:r>
              <a:rPr dirty="0" baseline="-41666" sz="1800" spc="555">
                <a:latin typeface="Cambria Math"/>
                <a:cs typeface="Cambria Math"/>
              </a:rPr>
              <a:t> </a:t>
            </a:r>
            <a:r>
              <a:rPr dirty="0" baseline="-41666" sz="1800" spc="157">
                <a:latin typeface="Cambria Math"/>
                <a:cs typeface="Cambria Math"/>
              </a:rPr>
              <a:t> </a:t>
            </a:r>
            <a:r>
              <a:rPr dirty="0" baseline="-41666" sz="1800" spc="944">
                <a:latin typeface="Cambria Math"/>
                <a:cs typeface="Cambria Math"/>
              </a:rPr>
              <a:t> </a:t>
            </a:r>
            <a:r>
              <a:rPr dirty="0" baseline="-41666" sz="1800">
                <a:latin typeface="Cambria Math"/>
                <a:cs typeface="Cambria Math"/>
              </a:rPr>
              <a:t> </a:t>
            </a:r>
            <a:r>
              <a:rPr dirty="0" baseline="-41666" sz="1800" spc="89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25">
                <a:latin typeface="Cambria Math"/>
                <a:cs typeface="Cambria Math"/>
              </a:rPr>
              <a:t> </a:t>
            </a:r>
            <a:r>
              <a:rPr dirty="0" sz="1200" spc="28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5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53073" y="2966973"/>
            <a:ext cx="971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66561" y="2986531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 h="0">
                <a:moveTo>
                  <a:pt x="0" y="0"/>
                </a:moveTo>
                <a:lnTo>
                  <a:pt x="65836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03854" y="155168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05834" y="155168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493134" y="1275333"/>
            <a:ext cx="115316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04140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4789" y="155168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410969"/>
            <a:ext cx="4050029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02815" algn="l"/>
                <a:tab pos="2504440" algn="l"/>
                <a:tab pos="3233420" algn="l"/>
                <a:tab pos="3533140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  </a:t>
            </a:r>
            <a:r>
              <a:rPr dirty="0" sz="1400" spc="484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baseline="41666" sz="2100" spc="712">
                <a:latin typeface="Cambria Math"/>
                <a:cs typeface="Cambria Math"/>
              </a:rPr>
              <a:t> </a:t>
            </a:r>
            <a:r>
              <a:rPr dirty="0" baseline="41666" sz="2100" spc="-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776095">
              <a:lnSpc>
                <a:spcPct val="100000"/>
              </a:lnSpc>
              <a:spcBef>
                <a:spcPts val="660"/>
              </a:spcBef>
              <a:tabLst>
                <a:tab pos="2376170" algn="l"/>
                <a:tab pos="340550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22802" y="1397253"/>
            <a:ext cx="21450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19125" algn="l"/>
                <a:tab pos="1118870" algn="l"/>
                <a:tab pos="2056764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1710283"/>
            <a:ext cx="5306060" cy="371411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0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 of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one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Dimensional Heat</a:t>
            </a:r>
            <a:r>
              <a:rPr dirty="0" u="heavy" sz="1400" spc="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2700" indent="220345">
              <a:lnSpc>
                <a:spcPct val="100000"/>
              </a:lnSpc>
              <a:spcBef>
                <a:spcPts val="710"/>
              </a:spcBef>
              <a:tabLst>
                <a:tab pos="5036185" algn="l"/>
              </a:tabLst>
            </a:pPr>
            <a:r>
              <a:rPr dirty="0" sz="1400">
                <a:latin typeface="Times New Roman"/>
                <a:cs typeface="Times New Roman"/>
              </a:rPr>
              <a:t>Con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er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hi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gt</a:t>
            </a: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>
                <a:latin typeface="Times New Roman"/>
                <a:cs typeface="Times New Roman"/>
              </a:rPr>
              <a:t>  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ni</a:t>
            </a: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orm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</a:t>
            </a:r>
            <a:r>
              <a:rPr dirty="0" sz="1400" spc="-5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45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ct</a:t>
            </a:r>
            <a:r>
              <a:rPr dirty="0" sz="1400" spc="-10">
                <a:latin typeface="Times New Roman"/>
                <a:cs typeface="Times New Roman"/>
              </a:rPr>
              <a:t>io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constructed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homogeneous material </a:t>
            </a:r>
            <a:r>
              <a:rPr dirty="0" sz="1400">
                <a:latin typeface="Times New Roman"/>
                <a:cs typeface="Times New Roman"/>
              </a:rPr>
              <a:t>l. </a:t>
            </a:r>
            <a:r>
              <a:rPr dirty="0" sz="1400" spc="-5">
                <a:latin typeface="Times New Roman"/>
                <a:cs typeface="Times New Roman"/>
              </a:rPr>
              <a:t>Suppose that the side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bar </a:t>
            </a:r>
            <a:r>
              <a:rPr dirty="0" sz="1400" spc="-5">
                <a:latin typeface="Times New Roman"/>
                <a:cs typeface="Times New Roman"/>
              </a:rPr>
              <a:t>is  perfectly insulated </a:t>
            </a:r>
            <a:r>
              <a:rPr dirty="0" sz="1400">
                <a:latin typeface="Times New Roman"/>
                <a:cs typeface="Times New Roman"/>
              </a:rPr>
              <a:t>so no </a:t>
            </a:r>
            <a:r>
              <a:rPr dirty="0" sz="1400" spc="-5">
                <a:latin typeface="Times New Roman"/>
                <a:cs typeface="Times New Roman"/>
              </a:rPr>
              <a:t>heat transfer could occur through it (heat </a:t>
            </a:r>
            <a:r>
              <a:rPr dirty="0" sz="1400" spc="-10">
                <a:latin typeface="Times New Roman"/>
                <a:cs typeface="Times New Roman"/>
              </a:rPr>
              <a:t>could  </a:t>
            </a:r>
            <a:r>
              <a:rPr dirty="0" sz="1400" spc="-5">
                <a:latin typeface="Times New Roman"/>
                <a:cs typeface="Times New Roman"/>
              </a:rPr>
              <a:t>possibly still move into or out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bar through the two ends of the bar).  Thus, the movement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heat inside the bar could occur only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25">
                <a:latin typeface="Times New Roman"/>
                <a:cs typeface="Times New Roman"/>
              </a:rPr>
              <a:t>x-  </a:t>
            </a:r>
            <a:r>
              <a:rPr dirty="0" sz="1400" spc="-5">
                <a:latin typeface="Times New Roman"/>
                <a:cs typeface="Times New Roman"/>
              </a:rPr>
              <a:t>direction. Then, the amount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heat content </a:t>
            </a:r>
            <a:r>
              <a:rPr dirty="0" sz="1400">
                <a:latin typeface="Times New Roman"/>
                <a:cs typeface="Times New Roman"/>
              </a:rPr>
              <a:t>at any </a:t>
            </a:r>
            <a:r>
              <a:rPr dirty="0" sz="1400" spc="-5">
                <a:latin typeface="Times New Roman"/>
                <a:cs typeface="Times New Roman"/>
              </a:rPr>
              <a:t>place inside the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bar: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3600"/>
              </a:lnSpc>
            </a:pP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i="1">
                <a:latin typeface="Times New Roman"/>
                <a:cs typeface="Times New Roman"/>
              </a:rPr>
              <a:t>0 &lt; x &lt;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], </a:t>
            </a:r>
            <a:r>
              <a:rPr dirty="0" sz="1400">
                <a:latin typeface="Times New Roman"/>
                <a:cs typeface="Times New Roman"/>
              </a:rPr>
              <a:t>and at </a:t>
            </a:r>
            <a:r>
              <a:rPr dirty="0" sz="1400" spc="-10">
                <a:latin typeface="Times New Roman"/>
                <a:cs typeface="Times New Roman"/>
              </a:rPr>
              <a:t>any </a:t>
            </a:r>
            <a:r>
              <a:rPr dirty="0" sz="1400" spc="-5">
                <a:latin typeface="Times New Roman"/>
                <a:cs typeface="Times New Roman"/>
              </a:rPr>
              <a:t>time </a:t>
            </a:r>
            <a:r>
              <a:rPr dirty="0" sz="1400" i="1">
                <a:latin typeface="Times New Roman"/>
                <a:cs typeface="Times New Roman"/>
              </a:rPr>
              <a:t>t &gt; 0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is given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temperature distribution  function </a:t>
            </a:r>
            <a:r>
              <a:rPr dirty="0" sz="1400" i="1">
                <a:latin typeface="Times New Roman"/>
                <a:cs typeface="Times New Roman"/>
              </a:rPr>
              <a:t>u(x, t).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satisfies the homogeneous one-dimensional </a:t>
            </a:r>
            <a:r>
              <a:rPr dirty="0" sz="1400" spc="-10">
                <a:latin typeface="Times New Roman"/>
                <a:cs typeface="Times New Roman"/>
              </a:rPr>
              <a:t>heat  </a:t>
            </a:r>
            <a:r>
              <a:rPr dirty="0" sz="1400" spc="-5">
                <a:latin typeface="Times New Roman"/>
                <a:cs typeface="Times New Roman"/>
              </a:rPr>
              <a:t>conduction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95"/>
              </a:spcBef>
            </a:pP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540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3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  </a:t>
            </a:r>
            <a:r>
              <a:rPr dirty="0" baseline="-16666" sz="1500" spc="-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(3)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790"/>
              </a:spcBef>
            </a:pPr>
            <a:r>
              <a:rPr dirty="0" sz="1400" spc="-5">
                <a:latin typeface="Times New Roman"/>
                <a:cs typeface="Times New Roman"/>
              </a:rPr>
              <a:t>Where the constant coefficient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thermo </a:t>
            </a:r>
            <a:r>
              <a:rPr dirty="0" sz="1400" spc="-5">
                <a:latin typeface="Times New Roman"/>
                <a:cs typeface="Times New Roman"/>
              </a:rPr>
              <a:t>diffusivity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bar,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21202" y="568667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5545962"/>
            <a:ext cx="53047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 (</a:t>
            </a:r>
            <a:r>
              <a:rPr dirty="0" baseline="33730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). (k = </a:t>
            </a:r>
            <a:r>
              <a:rPr dirty="0" sz="1400" spc="-5">
                <a:latin typeface="Times New Roman"/>
                <a:cs typeface="Times New Roman"/>
              </a:rPr>
              <a:t>thermal conductivity,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density,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5623295"/>
            <a:ext cx="5304790" cy="393763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891664">
              <a:lnSpc>
                <a:spcPct val="100000"/>
              </a:lnSpc>
              <a:spcBef>
                <a:spcPts val="600"/>
              </a:spcBef>
            </a:pPr>
            <a:r>
              <a:rPr dirty="0" sz="1000" spc="33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i="1">
                <a:latin typeface="Times New Roman"/>
                <a:cs typeface="Times New Roman"/>
              </a:rPr>
              <a:t>s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specific heat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material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bar.)</a:t>
            </a:r>
            <a:endParaRPr sz="1400">
              <a:latin typeface="Times New Roman"/>
              <a:cs typeface="Times New Roman"/>
            </a:endParaRPr>
          </a:p>
          <a:p>
            <a:pPr marL="240665" marR="460375" indent="-22860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To solve this </a:t>
            </a:r>
            <a:r>
              <a:rPr dirty="0" sz="1400" spc="-10">
                <a:latin typeface="Times New Roman"/>
                <a:cs typeface="Times New Roman"/>
              </a:rPr>
              <a:t>equation </a:t>
            </a:r>
            <a:r>
              <a:rPr dirty="0" sz="1400" spc="-5">
                <a:latin typeface="Times New Roman"/>
                <a:cs typeface="Times New Roman"/>
              </a:rPr>
              <a:t>the following conditions </a:t>
            </a:r>
            <a:r>
              <a:rPr dirty="0" sz="1400" spc="-10">
                <a:latin typeface="Times New Roman"/>
                <a:cs typeface="Times New Roman"/>
              </a:rPr>
              <a:t>must </a:t>
            </a:r>
            <a:r>
              <a:rPr dirty="0" sz="1400" spc="-5">
                <a:latin typeface="Times New Roman"/>
                <a:cs typeface="Times New Roman"/>
              </a:rPr>
              <a:t>be considered:  </a:t>
            </a: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Boundary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 indent="220345">
              <a:lnSpc>
                <a:spcPts val="2410"/>
              </a:lnSpc>
              <a:spcBef>
                <a:spcPts val="19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10">
                <a:latin typeface="Times New Roman"/>
                <a:cs typeface="Times New Roman"/>
              </a:rPr>
              <a:t>major </a:t>
            </a:r>
            <a:r>
              <a:rPr dirty="0" sz="1400" spc="-5">
                <a:latin typeface="Times New Roman"/>
                <a:cs typeface="Times New Roman"/>
              </a:rPr>
              <a:t>difference </a:t>
            </a:r>
            <a:r>
              <a:rPr dirty="0" sz="1400">
                <a:latin typeface="Times New Roman"/>
                <a:cs typeface="Times New Roman"/>
              </a:rPr>
              <a:t>now </a:t>
            </a:r>
            <a:r>
              <a:rPr dirty="0" sz="1400" spc="-5">
                <a:latin typeface="Times New Roman"/>
                <a:cs typeface="Times New Roman"/>
              </a:rPr>
              <a:t>is that the general solution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dependent not  only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equation, but also on the boundary conditions, while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1386205">
              <a:lnSpc>
                <a:spcPts val="2420"/>
              </a:lnSpc>
            </a:pPr>
            <a:r>
              <a:rPr dirty="0" sz="1400" spc="-5">
                <a:latin typeface="Times New Roman"/>
                <a:cs typeface="Times New Roman"/>
              </a:rPr>
              <a:t>particular solution </a:t>
            </a:r>
            <a:r>
              <a:rPr dirty="0" sz="1400" spc="-10">
                <a:latin typeface="Times New Roman"/>
                <a:cs typeface="Times New Roman"/>
              </a:rPr>
              <a:t>depends </a:t>
            </a:r>
            <a:r>
              <a:rPr dirty="0" sz="1400" spc="-5">
                <a:latin typeface="Times New Roman"/>
                <a:cs typeface="Times New Roman"/>
              </a:rPr>
              <a:t>on the initial condition too.  Let the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this equation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580" y="1360677"/>
            <a:ext cx="240665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11904" sz="2100" spc="735">
                <a:latin typeface="Cambria Math"/>
                <a:cs typeface="Cambria Math"/>
              </a:rPr>
              <a:t> </a:t>
            </a:r>
            <a:r>
              <a:rPr dirty="0" sz="1000" spc="22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24101"/>
            <a:ext cx="4471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82290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       </a:t>
            </a:r>
            <a:r>
              <a:rPr dirty="0" baseline="-11904" sz="2100">
                <a:latin typeface="Cambria Math"/>
                <a:cs typeface="Cambria Math"/>
              </a:rPr>
              <a:t>     </a:t>
            </a:r>
            <a:r>
              <a:rPr dirty="0" sz="1400">
                <a:latin typeface="Cambria Math"/>
                <a:cs typeface="Cambria Math"/>
              </a:rPr>
              <a:t>   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       </a:t>
            </a:r>
            <a:r>
              <a:rPr dirty="0" baseline="-11904" sz="2100">
                <a:latin typeface="Cambria Math"/>
                <a:cs typeface="Cambria Math"/>
              </a:rPr>
              <a:t>        </a:t>
            </a:r>
            <a:r>
              <a:rPr dirty="0" sz="1400">
                <a:latin typeface="Cambria Math"/>
                <a:cs typeface="Cambria Math"/>
              </a:rPr>
              <a:t>    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509115"/>
            <a:ext cx="3452495" cy="693420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400" spc="-5">
                <a:latin typeface="Times New Roman"/>
                <a:cs typeface="Times New Roman"/>
              </a:rPr>
              <a:t>This means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equation three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dividing on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baseline="19841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29994" y="245846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17472" y="2317749"/>
            <a:ext cx="1724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348514"/>
            <a:ext cx="2212340" cy="567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600710">
              <a:lnSpc>
                <a:spcPct val="100000"/>
              </a:lnSpc>
            </a:pP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400" spc="-5">
                <a:latin typeface="Times New Roman"/>
                <a:cs typeface="Times New Roman"/>
              </a:rPr>
              <a:t>Equation (4)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914548"/>
            <a:ext cx="139065" cy="57150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baseline="-8547" sz="19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̿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300" spc="6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1780" y="326008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60677" y="3084321"/>
            <a:ext cx="1962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944">
                <a:latin typeface="Cambria Math"/>
                <a:cs typeface="Cambria Math"/>
              </a:rPr>
              <a:t> 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06550" y="3260089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4" h="0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45666" y="3014217"/>
            <a:ext cx="30543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459">
                <a:latin typeface="Cambria Math"/>
                <a:cs typeface="Cambria Math"/>
              </a:rPr>
              <a:t> </a:t>
            </a:r>
            <a:r>
              <a:rPr dirty="0" sz="1300" spc="459">
                <a:latin typeface="Cambria Math"/>
                <a:cs typeface="Cambria Math"/>
              </a:rPr>
              <a:t>  </a:t>
            </a:r>
            <a:r>
              <a:rPr dirty="0" sz="1300" spc="-135">
                <a:latin typeface="Cambria Math"/>
                <a:cs typeface="Cambria Math"/>
              </a:rPr>
              <a:t> </a:t>
            </a:r>
            <a:r>
              <a:rPr dirty="0" sz="1300" spc="-125">
                <a:latin typeface="Cambria Math"/>
                <a:cs typeface="Cambria Math"/>
              </a:rPr>
              <a:t> </a:t>
            </a:r>
            <a:r>
              <a:rPr dirty="0" baseline="8547" sz="1950">
                <a:latin typeface="Cambria Math"/>
                <a:cs typeface="Cambria Math"/>
              </a:rPr>
              <a:t>̅</a:t>
            </a:r>
            <a:endParaRPr baseline="8547" sz="19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3850" y="3262629"/>
            <a:ext cx="366395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21164" sz="1575" spc="592">
                <a:latin typeface="Cambria Math"/>
                <a:cs typeface="Cambria Math"/>
              </a:rPr>
              <a:t> </a:t>
            </a:r>
            <a:r>
              <a:rPr dirty="0" baseline="21164" sz="1575">
                <a:latin typeface="Cambria Math"/>
                <a:cs typeface="Cambria Math"/>
              </a:rPr>
              <a:t> </a:t>
            </a:r>
            <a:r>
              <a:rPr dirty="0" baseline="21164" sz="1575" spc="-165">
                <a:latin typeface="Cambria Math"/>
                <a:cs typeface="Cambria Math"/>
              </a:rPr>
              <a:t> </a:t>
            </a:r>
            <a:r>
              <a:rPr dirty="0" sz="1300" spc="50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45817" y="326008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3447527"/>
            <a:ext cx="5305425" cy="1828164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 indent="220345">
              <a:lnSpc>
                <a:spcPct val="143200"/>
              </a:lnSpc>
              <a:spcBef>
                <a:spcPts val="140"/>
              </a:spcBef>
            </a:pPr>
            <a:r>
              <a:rPr dirty="0" sz="1400" spc="-5">
                <a:latin typeface="Times New Roman"/>
                <a:cs typeface="Times New Roman"/>
              </a:rPr>
              <a:t>The critical </a:t>
            </a:r>
            <a:r>
              <a:rPr dirty="0" sz="1400">
                <a:latin typeface="Times New Roman"/>
                <a:cs typeface="Times New Roman"/>
              </a:rPr>
              <a:t>idea </a:t>
            </a:r>
            <a:r>
              <a:rPr dirty="0" sz="1400" spc="-5">
                <a:latin typeface="Times New Roman"/>
                <a:cs typeface="Times New Roman"/>
              </a:rPr>
              <a:t>here is that, because the independent variables and </a:t>
            </a:r>
            <a:r>
              <a:rPr dirty="0" sz="1450" spc="-20" i="1">
                <a:latin typeface="Cambria Math"/>
                <a:cs typeface="Cambria Math"/>
              </a:rPr>
              <a:t>t 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vary independently,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order for the above equation to hold for </a:t>
            </a:r>
            <a:r>
              <a:rPr dirty="0" sz="1400" spc="-10">
                <a:latin typeface="Times New Roman"/>
                <a:cs typeface="Times New Roman"/>
              </a:rPr>
              <a:t>all  </a:t>
            </a:r>
            <a:r>
              <a:rPr dirty="0" sz="1400" spc="-5">
                <a:latin typeface="Times New Roman"/>
                <a:cs typeface="Times New Roman"/>
              </a:rPr>
              <a:t>values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x</a:t>
            </a:r>
            <a:r>
              <a:rPr dirty="0" sz="1400" spc="-5">
                <a:latin typeface="Times New Roman"/>
                <a:cs typeface="Times New Roman"/>
              </a:rPr>
              <a:t>) and (</a:t>
            </a:r>
            <a:r>
              <a:rPr dirty="0" sz="1400" spc="-5" i="1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), the expressions on both sides of the equation must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equal to the </a:t>
            </a:r>
            <a:r>
              <a:rPr dirty="0" sz="1400" spc="-10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constant. </a:t>
            </a:r>
            <a:r>
              <a:rPr dirty="0" sz="1400" spc="-10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us </a:t>
            </a:r>
            <a:r>
              <a:rPr dirty="0" sz="1400" spc="-5">
                <a:latin typeface="Times New Roman"/>
                <a:cs typeface="Times New Roman"/>
              </a:rPr>
              <a:t>call the constant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r>
              <a:rPr dirty="0" sz="1400">
                <a:latin typeface="Times New Roman"/>
                <a:cs typeface="Times New Roman"/>
              </a:rPr>
              <a:t>). </a:t>
            </a: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the  constant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separation.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Thus:</a:t>
            </a:r>
            <a:endParaRPr sz="1400">
              <a:latin typeface="Times New Roman"/>
              <a:cs typeface="Times New Roman"/>
            </a:endParaRPr>
          </a:p>
          <a:p>
            <a:pPr marL="100965">
              <a:lnSpc>
                <a:spcPct val="100000"/>
              </a:lnSpc>
              <a:spcBef>
                <a:spcPts val="810"/>
              </a:spcBef>
            </a:pPr>
            <a:r>
              <a:rPr dirty="0" baseline="-8333" sz="1500" spc="-7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30172" y="5311775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91310" y="531177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17472" y="5312790"/>
            <a:ext cx="64897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73380" algn="l"/>
              </a:tabLst>
            </a:pPr>
            <a:r>
              <a:rPr dirty="0" sz="1000" spc="465">
                <a:latin typeface="Cambria Math"/>
                <a:cs typeface="Cambria Math"/>
              </a:rPr>
              <a:t> </a:t>
            </a:r>
            <a:r>
              <a:rPr dirty="0" sz="1000" spc="465">
                <a:latin typeface="Cambria Math"/>
                <a:cs typeface="Cambria Math"/>
              </a:rPr>
              <a:t>	</a:t>
            </a:r>
            <a:r>
              <a:rPr dirty="0" sz="1000" spc="47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 </a:t>
            </a:r>
            <a:r>
              <a:rPr dirty="0" baseline="20833" sz="1200" spc="-11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775714" y="5305678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1"/>
                </a:moveTo>
                <a:lnTo>
                  <a:pt x="82295" y="12191"/>
                </a:lnTo>
                <a:lnTo>
                  <a:pt x="82295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397253" y="5171058"/>
            <a:ext cx="802005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50">
                <a:latin typeface="Cambria Math"/>
                <a:cs typeface="Cambria Math"/>
              </a:rPr>
              <a:t> </a:t>
            </a:r>
            <a:r>
              <a:rPr dirty="0" baseline="47222" sz="1500" spc="-135">
                <a:latin typeface="Cambria Math"/>
                <a:cs typeface="Cambria Math"/>
              </a:rPr>
              <a:t> </a:t>
            </a:r>
            <a:r>
              <a:rPr dirty="0" baseline="55555" sz="1500">
                <a:latin typeface="Cambria Math"/>
                <a:cs typeface="Cambria Math"/>
              </a:rPr>
              <a:t>̅ </a:t>
            </a:r>
            <a:r>
              <a:rPr dirty="0" baseline="55555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613803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5441416"/>
            <a:ext cx="2212975" cy="120840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This means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05"/>
              </a:lnSpc>
              <a:spcBef>
                <a:spcPts val="685"/>
              </a:spcBef>
            </a:pPr>
            <a:r>
              <a:rPr dirty="0" baseline="-9920" sz="2100" spc="-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505"/>
              </a:lnSpc>
            </a:pPr>
            <a:r>
              <a:rPr dirty="0" baseline="-37698" sz="2100" spc="892">
                <a:latin typeface="Cambria Math"/>
                <a:cs typeface="Cambria Math"/>
              </a:rPr>
              <a:t> </a:t>
            </a:r>
            <a:r>
              <a:rPr dirty="0" baseline="-37698" sz="2100" spc="892">
                <a:latin typeface="Cambria Math"/>
                <a:cs typeface="Cambria Math"/>
              </a:rPr>
              <a:t> </a:t>
            </a:r>
            <a:r>
              <a:rPr dirty="0" baseline="-37698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̿ 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75"/>
              </a:spcBef>
              <a:tabLst>
                <a:tab pos="1501775" algn="l"/>
              </a:tabLst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41780" y="700671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6984872"/>
            <a:ext cx="35750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 spc="97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67282" y="700671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77848" y="6730365"/>
            <a:ext cx="1639570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75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endParaRPr baseline="9920" sz="2100">
              <a:latin typeface="Cambria Math"/>
              <a:cs typeface="Cambria Math"/>
            </a:endParaRPr>
          </a:p>
          <a:p>
            <a:pPr marL="349250">
              <a:lnSpc>
                <a:spcPts val="1375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6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7242429"/>
            <a:ext cx="1160780" cy="29972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800" spc="680">
                <a:latin typeface="Cambria Math"/>
                <a:cs typeface="Cambria Math"/>
              </a:rPr>
              <a:t> </a:t>
            </a:r>
            <a:r>
              <a:rPr dirty="0" baseline="23504" sz="1950" spc="7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12263" y="7292720"/>
            <a:ext cx="723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370330" y="795083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9080" y="7502118"/>
            <a:ext cx="434848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three cases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solution depending </a:t>
            </a:r>
            <a:r>
              <a:rPr dirty="0" sz="1400">
                <a:latin typeface="Times New Roman"/>
                <a:cs typeface="Times New Roman"/>
              </a:rPr>
              <a:t>on the </a:t>
            </a:r>
            <a:r>
              <a:rPr dirty="0" sz="1400" spc="-5">
                <a:latin typeface="Times New Roman"/>
                <a:cs typeface="Times New Roman"/>
              </a:rPr>
              <a:t>value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  <a:tabLst>
                <a:tab pos="1352550" algn="l"/>
              </a:tabLst>
            </a:pPr>
            <a:r>
              <a:rPr dirty="0" sz="1400" spc="-5">
                <a:latin typeface="Times New Roman"/>
                <a:cs typeface="Times New Roman"/>
              </a:rPr>
              <a:t>When	</a:t>
            </a:r>
            <a:r>
              <a:rPr dirty="0" sz="1400" spc="-5">
                <a:latin typeface="Times New Roman"/>
                <a:cs typeface="Times New Roman"/>
              </a:rPr>
              <a:t>then eq.(5) </a:t>
            </a:r>
            <a:r>
              <a:rPr dirty="0" sz="1400">
                <a:latin typeface="Times New Roman"/>
                <a:cs typeface="Times New Roman"/>
              </a:rPr>
              <a:t>&amp; eq.(6)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written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8184081"/>
            <a:ext cx="1308735" cy="66484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800" spc="680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60091" y="8250173"/>
            <a:ext cx="729615" cy="588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(7)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(8)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8908541"/>
            <a:ext cx="2545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(7) &amp;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(8)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29080" y="9280346"/>
            <a:ext cx="34251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5505" algn="l"/>
                <a:tab pos="2586990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09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37913" y="9211817"/>
            <a:ext cx="292100" cy="1866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7804" algn="l"/>
              </a:tabLst>
            </a:pPr>
            <a:r>
              <a:rPr dirty="0" sz="1050" spc="350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38853" y="9228581"/>
            <a:ext cx="451484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490">
                <a:latin typeface="Cambria Math"/>
                <a:cs typeface="Cambria Math"/>
              </a:rPr>
              <a:t> </a:t>
            </a:r>
            <a:r>
              <a:rPr dirty="0" sz="1300" spc="490">
                <a:latin typeface="Cambria Math"/>
                <a:cs typeface="Cambria Math"/>
              </a:rPr>
              <a:t>  </a:t>
            </a:r>
            <a:r>
              <a:rPr dirty="0" sz="1300" spc="-3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sz="1000" spc="2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0330" y="133794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86230" y="1299718"/>
            <a:ext cx="4003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baseline="19841" sz="2100" spc="5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eq.(5) </a:t>
            </a:r>
            <a:r>
              <a:rPr dirty="0" sz="1400">
                <a:latin typeface="Times New Roman"/>
                <a:cs typeface="Times New Roman"/>
              </a:rPr>
              <a:t>&amp; eq.(6)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written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570428"/>
            <a:ext cx="1308735" cy="66484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800" spc="680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0091" y="1636521"/>
            <a:ext cx="813435" cy="588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(9)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293366"/>
            <a:ext cx="2634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(9) &amp;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(10)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2665221"/>
            <a:ext cx="265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999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78838" y="2753613"/>
            <a:ext cx="28136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49960" algn="l"/>
                <a:tab pos="272732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3825" y="2665221"/>
            <a:ext cx="85471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4048" y="2596641"/>
            <a:ext cx="294005" cy="1866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9710" algn="l"/>
              </a:tabLst>
            </a:pPr>
            <a:r>
              <a:rPr dirty="0" sz="1050" spc="350">
                <a:latin typeface="Cambria Math"/>
                <a:cs typeface="Cambria Math"/>
              </a:rPr>
              <a:t> </a:t>
            </a:r>
            <a:r>
              <a:rPr dirty="0" sz="1050" spc="35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73548" y="2613405"/>
            <a:ext cx="54483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300" spc="49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-2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sz="1000" spc="2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70330" y="301751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3212566"/>
            <a:ext cx="474980" cy="657225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baseline="9920" sz="2100" spc="-21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6230" y="2857855"/>
            <a:ext cx="3673475" cy="101219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Times New Roman"/>
                <a:cs typeface="Times New Roman"/>
              </a:rPr>
              <a:t>When then eq.(5) </a:t>
            </a:r>
            <a:r>
              <a:rPr dirty="0" sz="1400">
                <a:latin typeface="Times New Roman"/>
                <a:cs typeface="Times New Roman"/>
              </a:rPr>
              <a:t>&amp; eq.(6)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written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574675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(11)</a:t>
            </a:r>
            <a:endParaRPr sz="1400">
              <a:latin typeface="Times New Roman"/>
              <a:cs typeface="Times New Roman"/>
            </a:endParaRPr>
          </a:p>
          <a:p>
            <a:pPr marL="565785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3842741"/>
            <a:ext cx="2634615" cy="96456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(9) &amp; </a:t>
            </a:r>
            <a:r>
              <a:rPr dirty="0" sz="1400" spc="-5">
                <a:latin typeface="Times New Roman"/>
                <a:cs typeface="Times New Roman"/>
              </a:rPr>
              <a:t>eq. </a:t>
            </a:r>
            <a:r>
              <a:rPr dirty="0" sz="1400">
                <a:latin typeface="Times New Roman"/>
                <a:cs typeface="Times New Roman"/>
              </a:rPr>
              <a:t>(10)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565910" algn="l"/>
                <a:tab pos="188277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8704" y="5139054"/>
            <a:ext cx="469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{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74266" y="4997322"/>
            <a:ext cx="15392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64845" algn="l"/>
                <a:tab pos="145288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1385" y="4908930"/>
            <a:ext cx="181863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70230" algn="l"/>
                <a:tab pos="1306830" algn="l"/>
              </a:tabLst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83051" y="4872354"/>
            <a:ext cx="28003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6375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2573" y="4895214"/>
            <a:ext cx="18713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5325" algn="l"/>
                <a:tab pos="145415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sz="1000" spc="2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45660" y="4908930"/>
            <a:ext cx="629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5122" y="5177154"/>
            <a:ext cx="21082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36516" y="5140578"/>
            <a:ext cx="28003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5740" algn="l"/>
              </a:tabLst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	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56684" y="5163438"/>
            <a:ext cx="5200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10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sz="1000" spc="21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58442" y="5265546"/>
            <a:ext cx="2118995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306705">
              <a:lnSpc>
                <a:spcPct val="100000"/>
              </a:lnSpc>
              <a:tabLst>
                <a:tab pos="1242695" algn="l"/>
                <a:tab pos="203200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77180" y="4723612"/>
            <a:ext cx="1223645" cy="91440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19841" sz="2100" spc="562">
                <a:latin typeface="Cambria Math"/>
                <a:cs typeface="Cambria Math"/>
              </a:rPr>
              <a:t> </a:t>
            </a:r>
            <a:r>
              <a:rPr dirty="0" baseline="-19841" sz="2100" spc="562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30480">
              <a:lnSpc>
                <a:spcPct val="100000"/>
              </a:lnSpc>
              <a:spcBef>
                <a:spcPts val="1230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418465">
              <a:lnSpc>
                <a:spcPct val="100000"/>
              </a:lnSpc>
              <a:spcBef>
                <a:spcPts val="60"/>
              </a:spcBef>
            </a:pP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59829" y="5139054"/>
            <a:ext cx="131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90">
                <a:latin typeface="Cambria Math"/>
                <a:cs typeface="Cambria Math"/>
              </a:rPr>
              <a:t>}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5611850"/>
            <a:ext cx="5118100" cy="95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second solution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i="1">
                <a:latin typeface="Times New Roman"/>
                <a:cs typeface="Times New Roman"/>
              </a:rPr>
              <a:t>u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considered since this solution represents the  periodic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boundary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condition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6666356"/>
            <a:ext cx="195008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27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7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4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4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26435" y="6632828"/>
            <a:ext cx="260985" cy="140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8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    </a:t>
            </a:r>
            <a:r>
              <a:rPr dirty="0" sz="750" spc="-4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63367" y="6655688"/>
            <a:ext cx="478155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459">
                <a:latin typeface="Cambria Math"/>
                <a:cs typeface="Cambria Math"/>
              </a:rPr>
              <a:t> </a:t>
            </a:r>
            <a:r>
              <a:rPr dirty="0" sz="900" spc="40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 </a:t>
            </a:r>
            <a:r>
              <a:rPr dirty="0" sz="900" spc="-85">
                <a:latin typeface="Cambria Math"/>
                <a:cs typeface="Cambria Math"/>
              </a:rPr>
              <a:t> </a:t>
            </a:r>
            <a:r>
              <a:rPr dirty="0" sz="900" spc="315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</a:t>
            </a:r>
            <a:r>
              <a:rPr dirty="0" sz="900" spc="85">
                <a:latin typeface="Cambria Math"/>
                <a:cs typeface="Cambria Math"/>
              </a:rPr>
              <a:t> </a:t>
            </a:r>
            <a:r>
              <a:rPr dirty="0" sz="900" spc="1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70859" y="6652641"/>
            <a:ext cx="2940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6983348"/>
            <a:ext cx="250063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27">
                <a:latin typeface="Cambria Math"/>
                <a:cs typeface="Cambria Math"/>
              </a:rPr>
              <a:t>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1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67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76853" y="6949820"/>
            <a:ext cx="260985" cy="140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8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    </a:t>
            </a:r>
            <a:r>
              <a:rPr dirty="0" sz="750" spc="-4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13530" y="6972680"/>
            <a:ext cx="478790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459">
                <a:latin typeface="Cambria Math"/>
                <a:cs typeface="Cambria Math"/>
              </a:rPr>
              <a:t> </a:t>
            </a:r>
            <a:r>
              <a:rPr dirty="0" sz="900" spc="40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 </a:t>
            </a:r>
            <a:r>
              <a:rPr dirty="0" sz="900" spc="-85">
                <a:latin typeface="Cambria Math"/>
                <a:cs typeface="Cambria Math"/>
              </a:rPr>
              <a:t> </a:t>
            </a:r>
            <a:r>
              <a:rPr dirty="0" sz="900" spc="315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</a:t>
            </a:r>
            <a:r>
              <a:rPr dirty="0" sz="900" spc="85">
                <a:latin typeface="Cambria Math"/>
                <a:cs typeface="Cambria Math"/>
              </a:rPr>
              <a:t> </a:t>
            </a:r>
            <a:r>
              <a:rPr dirty="0" sz="900" spc="1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21277" y="6969632"/>
            <a:ext cx="2933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9080" y="7301865"/>
            <a:ext cx="447040" cy="22352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300" spc="530">
                <a:latin typeface="Cambria Math"/>
                <a:cs typeface="Cambria Math"/>
              </a:rPr>
              <a:t> </a:t>
            </a:r>
            <a:r>
              <a:rPr dirty="0" sz="1300" spc="53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84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-65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21866" y="7268336"/>
            <a:ext cx="260985" cy="140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8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    </a:t>
            </a:r>
            <a:r>
              <a:rPr dirty="0" sz="750" spc="-4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58797" y="7291196"/>
            <a:ext cx="478155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459">
                <a:latin typeface="Cambria Math"/>
                <a:cs typeface="Cambria Math"/>
              </a:rPr>
              <a:t> </a:t>
            </a:r>
            <a:r>
              <a:rPr dirty="0" sz="900" spc="40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 </a:t>
            </a:r>
            <a:r>
              <a:rPr dirty="0" sz="900" spc="-85">
                <a:latin typeface="Cambria Math"/>
                <a:cs typeface="Cambria Math"/>
              </a:rPr>
              <a:t> </a:t>
            </a:r>
            <a:r>
              <a:rPr dirty="0" sz="900" spc="315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</a:t>
            </a:r>
            <a:r>
              <a:rPr dirty="0" sz="900" spc="85">
                <a:latin typeface="Cambria Math"/>
                <a:cs typeface="Cambria Math"/>
              </a:rPr>
              <a:t> </a:t>
            </a:r>
            <a:r>
              <a:rPr dirty="0" sz="900" spc="1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32712" y="7385684"/>
            <a:ext cx="1656080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76070" algn="l"/>
              </a:tabLst>
            </a:pPr>
            <a:r>
              <a:rPr dirty="0" sz="900" spc="320">
                <a:latin typeface="Cambria Math"/>
                <a:cs typeface="Cambria Math"/>
              </a:rPr>
              <a:t> </a:t>
            </a:r>
            <a:r>
              <a:rPr dirty="0" sz="900" spc="320">
                <a:latin typeface="Cambria Math"/>
                <a:cs typeface="Cambria Math"/>
              </a:rPr>
              <a:t>   </a:t>
            </a:r>
            <a:r>
              <a:rPr dirty="0" sz="900" spc="-45">
                <a:latin typeface="Cambria Math"/>
                <a:cs typeface="Cambria Math"/>
              </a:rPr>
              <a:t> </a:t>
            </a:r>
            <a:r>
              <a:rPr dirty="0" sz="900" spc="32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	</a:t>
            </a:r>
            <a:r>
              <a:rPr dirty="0" sz="900" spc="32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66289" y="7288148"/>
            <a:ext cx="11430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300" spc="53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 </a:t>
            </a:r>
            <a:r>
              <a:rPr dirty="0" sz="1300" spc="7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9080" y="7588377"/>
            <a:ext cx="2869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boundary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condition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29080" y="7931277"/>
            <a:ext cx="1986914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</a:t>
            </a:r>
            <a:r>
              <a:rPr dirty="0" sz="1300" spc="335">
                <a:latin typeface="Cambria Math"/>
                <a:cs typeface="Cambria Math"/>
              </a:rPr>
              <a:t>  </a:t>
            </a:r>
            <a:r>
              <a:rPr dirty="0" sz="1300" spc="285">
                <a:latin typeface="Cambria Math"/>
                <a:cs typeface="Cambria Math"/>
              </a:rPr>
              <a:t> </a:t>
            </a:r>
            <a:r>
              <a:rPr dirty="0" sz="1300" spc="395">
                <a:latin typeface="Cambria Math"/>
                <a:cs typeface="Cambria Math"/>
              </a:rPr>
              <a:t> </a:t>
            </a:r>
            <a:r>
              <a:rPr dirty="0" sz="1300" spc="270">
                <a:latin typeface="Cambria Math"/>
                <a:cs typeface="Cambria Math"/>
              </a:rPr>
              <a:t> </a:t>
            </a:r>
            <a:r>
              <a:rPr dirty="0" sz="1300" spc="-6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</a:t>
            </a:r>
            <a:r>
              <a:rPr dirty="0" baseline="-15432" sz="1350" spc="-82">
                <a:latin typeface="Cambria Math"/>
                <a:cs typeface="Cambria Math"/>
              </a:rPr>
              <a:t> </a:t>
            </a:r>
            <a:r>
              <a:rPr dirty="0" sz="1300" spc="295">
                <a:latin typeface="Cambria Math"/>
                <a:cs typeface="Cambria Math"/>
              </a:rPr>
              <a:t>   </a:t>
            </a:r>
            <a:r>
              <a:rPr dirty="0" sz="1300" spc="-50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baseline="2136" sz="1950" spc="39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63010" y="7897748"/>
            <a:ext cx="260985" cy="140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8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    </a:t>
            </a:r>
            <a:r>
              <a:rPr dirty="0" sz="750" spc="-4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99942" y="7920608"/>
            <a:ext cx="478155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459">
                <a:latin typeface="Cambria Math"/>
                <a:cs typeface="Cambria Math"/>
              </a:rPr>
              <a:t> </a:t>
            </a:r>
            <a:r>
              <a:rPr dirty="0" sz="900" spc="40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 </a:t>
            </a:r>
            <a:r>
              <a:rPr dirty="0" sz="900" spc="-85">
                <a:latin typeface="Cambria Math"/>
                <a:cs typeface="Cambria Math"/>
              </a:rPr>
              <a:t> </a:t>
            </a:r>
            <a:r>
              <a:rPr dirty="0" sz="900" spc="315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</a:t>
            </a:r>
            <a:r>
              <a:rPr dirty="0" sz="900" spc="85">
                <a:latin typeface="Cambria Math"/>
                <a:cs typeface="Cambria Math"/>
              </a:rPr>
              <a:t> </a:t>
            </a:r>
            <a:r>
              <a:rPr dirty="0" sz="900" spc="1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07434" y="7917560"/>
            <a:ext cx="2940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29080" y="8248268"/>
            <a:ext cx="102171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04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baseline="2136" sz="1950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562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98319" y="8214740"/>
            <a:ext cx="260985" cy="14097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750" spc="28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    </a:t>
            </a:r>
            <a:r>
              <a:rPr dirty="0" sz="750" spc="-40">
                <a:latin typeface="Cambria Math"/>
                <a:cs typeface="Cambria Math"/>
              </a:rPr>
              <a:t> </a:t>
            </a:r>
            <a:r>
              <a:rPr dirty="0" sz="750" spc="2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34870" y="8237601"/>
            <a:ext cx="478790" cy="16256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900" spc="459">
                <a:latin typeface="Cambria Math"/>
                <a:cs typeface="Cambria Math"/>
              </a:rPr>
              <a:t> </a:t>
            </a:r>
            <a:r>
              <a:rPr dirty="0" sz="900" spc="400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 </a:t>
            </a:r>
            <a:r>
              <a:rPr dirty="0" sz="900" spc="-85">
                <a:latin typeface="Cambria Math"/>
                <a:cs typeface="Cambria Math"/>
              </a:rPr>
              <a:t> </a:t>
            </a:r>
            <a:r>
              <a:rPr dirty="0" sz="900" spc="315">
                <a:latin typeface="Cambria Math"/>
                <a:cs typeface="Cambria Math"/>
              </a:rPr>
              <a:t> </a:t>
            </a:r>
            <a:r>
              <a:rPr dirty="0" sz="900">
                <a:latin typeface="Cambria Math"/>
                <a:cs typeface="Cambria Math"/>
              </a:rPr>
              <a:t>  </a:t>
            </a:r>
            <a:r>
              <a:rPr dirty="0" sz="900" spc="85">
                <a:latin typeface="Cambria Math"/>
                <a:cs typeface="Cambria Math"/>
              </a:rPr>
              <a:t> </a:t>
            </a:r>
            <a:r>
              <a:rPr dirty="0" sz="900" spc="1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42742" y="8234552"/>
            <a:ext cx="29337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9080" y="8536685"/>
            <a:ext cx="2842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5844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 </a:t>
            </a:r>
            <a:r>
              <a:rPr dirty="0" baseline="-15432" sz="135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15">
                <a:latin typeface="Cambria Math"/>
                <a:cs typeface="Cambria Math"/>
              </a:rPr>
              <a:t> </a:t>
            </a:r>
            <a:r>
              <a:rPr dirty="0" baseline="2136" sz="1950" spc="375">
                <a:latin typeface="Cambria Math"/>
                <a:cs typeface="Cambria Math"/>
              </a:rPr>
              <a:t> </a:t>
            </a:r>
            <a:r>
              <a:rPr dirty="0" baseline="2136" sz="1950" spc="127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9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13077" y="8998457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86153" y="9005823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29080" y="8862821"/>
            <a:ext cx="1985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345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baseline="41666" sz="1500" spc="540">
                <a:latin typeface="Cambria Math"/>
                <a:cs typeface="Cambria Math"/>
              </a:rPr>
              <a:t>  </a:t>
            </a:r>
            <a:r>
              <a:rPr dirty="0" baseline="41666" sz="1500" spc="127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85186" y="9286443"/>
            <a:ext cx="1917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32430" y="9481515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397886" y="9480498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4" h="0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129080" y="9341307"/>
            <a:ext cx="19729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8120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300" spc="56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 spc="104">
                <a:latin typeface="Cambria Math"/>
                <a:cs typeface="Cambria Math"/>
              </a:rPr>
              <a:t> </a:t>
            </a:r>
            <a:r>
              <a:rPr dirty="0" sz="1300" spc="265">
                <a:latin typeface="Cambria Math"/>
                <a:cs typeface="Cambria Math"/>
              </a:rPr>
              <a:t> </a:t>
            </a:r>
            <a:r>
              <a:rPr dirty="0" sz="1300" spc="254">
                <a:latin typeface="Cambria Math"/>
                <a:cs typeface="Cambria Math"/>
              </a:rPr>
              <a:t>  </a:t>
            </a:r>
            <a:r>
              <a:rPr dirty="0" sz="1300" spc="-6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	)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300" spc="47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77082" y="9251441"/>
            <a:ext cx="522605" cy="25971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0"/>
              </a:spcBef>
            </a:pPr>
            <a:r>
              <a:rPr dirty="0" sz="750" spc="390">
                <a:latin typeface="Cambria Math"/>
                <a:cs typeface="Cambria Math"/>
              </a:rPr>
              <a:t> </a:t>
            </a:r>
            <a:r>
              <a:rPr dirty="0" sz="750" spc="285">
                <a:latin typeface="Cambria Math"/>
                <a:cs typeface="Cambria Math"/>
              </a:rPr>
              <a:t> </a:t>
            </a:r>
            <a:r>
              <a:rPr dirty="0" baseline="22222" sz="1125" spc="412">
                <a:latin typeface="Cambria Math"/>
                <a:cs typeface="Cambria Math"/>
              </a:rPr>
              <a:t> </a:t>
            </a:r>
            <a:r>
              <a:rPr dirty="0" sz="800" spc="38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800" spc="385">
                <a:latin typeface="Cambria Math"/>
                <a:cs typeface="Cambria Math"/>
              </a:rPr>
              <a:t> </a:t>
            </a:r>
            <a:r>
              <a:rPr dirty="0" baseline="20833" sz="1200" spc="487">
                <a:latin typeface="Cambria Math"/>
                <a:cs typeface="Cambria Math"/>
              </a:rPr>
              <a:t> </a:t>
            </a:r>
            <a:r>
              <a:rPr dirty="0" sz="750" spc="13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baseline="-17361" sz="1200" spc="46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89782" y="9405111"/>
            <a:ext cx="497205" cy="0"/>
          </a:xfrm>
          <a:custGeom>
            <a:avLst/>
            <a:gdLst/>
            <a:ahLst/>
            <a:cxnLst/>
            <a:rect l="l" t="t" r="r" b="b"/>
            <a:pathLst>
              <a:path w="497204" h="0">
                <a:moveTo>
                  <a:pt x="0" y="0"/>
                </a:moveTo>
                <a:lnTo>
                  <a:pt x="496823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657980" y="9339783"/>
            <a:ext cx="1102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let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300" spc="440">
                <a:latin typeface="Cambria Math"/>
                <a:cs typeface="Cambria Math"/>
              </a:rPr>
              <a:t> </a:t>
            </a:r>
            <a:r>
              <a:rPr dirty="0" baseline="-15432" sz="1350" spc="577">
                <a:latin typeface="Cambria Math"/>
                <a:cs typeface="Cambria Math"/>
              </a:rPr>
              <a:t> </a:t>
            </a:r>
            <a:r>
              <a:rPr dirty="0" baseline="-15432" sz="1350">
                <a:latin typeface="Cambria Math"/>
                <a:cs typeface="Cambria Math"/>
              </a:rPr>
              <a:t>  </a:t>
            </a:r>
            <a:r>
              <a:rPr dirty="0" baseline="-15432" sz="1350" spc="6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7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r>
              <a:rPr dirty="0" baseline="-15432" sz="1350" spc="104">
                <a:latin typeface="Cambria Math"/>
                <a:cs typeface="Cambria Math"/>
              </a:rPr>
              <a:t> </a:t>
            </a:r>
            <a:r>
              <a:rPr dirty="0" sz="1300" spc="405">
                <a:latin typeface="Cambria Math"/>
                <a:cs typeface="Cambria Math"/>
              </a:rPr>
              <a:t> </a:t>
            </a:r>
            <a:r>
              <a:rPr dirty="0" baseline="-15432" sz="1350" spc="480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33424" y="539596"/>
            <a:ext cx="2127250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5080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6939" y="1348485"/>
            <a:ext cx="233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99639" y="1624837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5176" y="1485645"/>
            <a:ext cx="2140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0819" y="1363725"/>
            <a:ext cx="586105" cy="28892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dirty="0" sz="900" spc="465">
                <a:latin typeface="Cambria Math"/>
                <a:cs typeface="Cambria Math"/>
              </a:rPr>
              <a:t> </a:t>
            </a:r>
            <a:r>
              <a:rPr dirty="0" sz="900" spc="340">
                <a:latin typeface="Cambria Math"/>
                <a:cs typeface="Cambria Math"/>
              </a:rPr>
              <a:t> </a:t>
            </a:r>
            <a:r>
              <a:rPr dirty="0" baseline="25925" sz="1125" spc="42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baseline="24305" sz="1200" spc="517">
                <a:latin typeface="Cambria Math"/>
                <a:cs typeface="Cambria Math"/>
              </a:rPr>
              <a:t> </a:t>
            </a: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900" spc="15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dirty="0" baseline="-16666" sz="1500" spc="39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63519" y="1541779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 h="0">
                <a:moveTo>
                  <a:pt x="0" y="0"/>
                </a:moveTo>
                <a:lnTo>
                  <a:pt x="55961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94612" y="1272285"/>
            <a:ext cx="8877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57555" algn="l"/>
              </a:tabLst>
            </a:pPr>
            <a:r>
              <a:rPr dirty="0" sz="1000" spc="695">
                <a:latin typeface="Cambria Math"/>
                <a:cs typeface="Cambria Math"/>
              </a:rPr>
              <a:t> </a:t>
            </a:r>
            <a:r>
              <a:rPr dirty="0" sz="1000" spc="695">
                <a:latin typeface="Cambria Math"/>
                <a:cs typeface="Cambria Math"/>
              </a:rPr>
              <a:t>	</a:t>
            </a: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1764537"/>
            <a:ext cx="10210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5755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7463" y="2887726"/>
            <a:ext cx="914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1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2788666"/>
            <a:ext cx="17792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0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35714" sz="2100" spc="652">
                <a:latin typeface="Cambria Math"/>
                <a:cs typeface="Cambria Math"/>
              </a:rPr>
              <a:t> 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43835" y="2927857"/>
            <a:ext cx="212090" cy="0"/>
          </a:xfrm>
          <a:custGeom>
            <a:avLst/>
            <a:gdLst/>
            <a:ahLst/>
            <a:cxnLst/>
            <a:rect l="l" t="t" r="r" b="b"/>
            <a:pathLst>
              <a:path w="212089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731135" y="2651506"/>
            <a:ext cx="1024890" cy="37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80"/>
              </a:lnSpc>
              <a:spcBef>
                <a:spcPts val="100"/>
              </a:spcBef>
            </a:pP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53365">
              <a:lnSpc>
                <a:spcPts val="1380"/>
              </a:lnSpc>
            </a:pPr>
            <a:r>
              <a:rPr dirty="0" sz="1300" spc="39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1877922"/>
            <a:ext cx="2360930" cy="87503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56515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initial condition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501015">
              <a:lnSpc>
                <a:spcPct val="100000"/>
              </a:lnSpc>
              <a:spcBef>
                <a:spcPts val="545"/>
              </a:spcBef>
            </a:pPr>
            <a:r>
              <a:rPr dirty="0" sz="1000" spc="6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18461" y="3067557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46957" y="3424173"/>
            <a:ext cx="996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8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3326637"/>
            <a:ext cx="3030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84170" algn="l"/>
              </a:tabLst>
            </a:pPr>
            <a:r>
              <a:rPr dirty="0" sz="1400" spc="-5">
                <a:latin typeface="Times New Roman"/>
                <a:cs typeface="Times New Roman"/>
              </a:rPr>
              <a:t>Using Fourier sine series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expansion: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300" spc="56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6453" y="3280917"/>
            <a:ext cx="1733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96078" y="3462273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17872" y="3334257"/>
            <a:ext cx="1424940" cy="23939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1026160" algn="l"/>
              </a:tabLst>
            </a:pPr>
            <a:r>
              <a:rPr dirty="0" sz="1300" spc="-5">
                <a:latin typeface="Cambria Math"/>
                <a:cs typeface="Cambria Math"/>
              </a:rPr>
              <a:t>∫    </a:t>
            </a:r>
            <a:r>
              <a:rPr dirty="0" baseline="2136" sz="1950" spc="-7">
                <a:latin typeface="Cambria Math"/>
                <a:cs typeface="Cambria Math"/>
              </a:rPr>
              <a:t>  </a:t>
            </a:r>
            <a:r>
              <a:rPr dirty="0" baseline="6410" sz="1950" spc="-7">
                <a:latin typeface="Cambria Math"/>
                <a:cs typeface="Cambria Math"/>
              </a:rPr>
              <a:t>  </a:t>
            </a:r>
            <a:r>
              <a:rPr dirty="0" baseline="2136" sz="1950" spc="-7">
                <a:latin typeface="Cambria Math"/>
                <a:cs typeface="Cambria Math"/>
              </a:rPr>
              <a:t> </a:t>
            </a:r>
            <a:r>
              <a:rPr dirty="0" baseline="6410" sz="1950" spc="-7">
                <a:latin typeface="Cambria Math"/>
                <a:cs typeface="Cambria Math"/>
              </a:rPr>
              <a:t>  </a:t>
            </a:r>
            <a:r>
              <a:rPr dirty="0" baseline="2136" sz="1950" spc="-7">
                <a:latin typeface="Cambria Math"/>
                <a:cs typeface="Cambria Math"/>
              </a:rPr>
              <a:t>      </a:t>
            </a:r>
            <a:r>
              <a:rPr dirty="0" baseline="2136" sz="1950" spc="187">
                <a:latin typeface="Cambria Math"/>
                <a:cs typeface="Cambria Math"/>
              </a:rPr>
              <a:t> </a:t>
            </a:r>
            <a:r>
              <a:rPr dirty="0" baseline="2136" sz="1950" spc="142">
                <a:latin typeface="Cambria Math"/>
                <a:cs typeface="Cambria Math"/>
              </a:rPr>
              <a:t>(	)</a:t>
            </a:r>
            <a:r>
              <a:rPr dirty="0" baseline="2136" sz="1950" spc="-89">
                <a:latin typeface="Cambria Math"/>
                <a:cs typeface="Cambria Math"/>
              </a:rPr>
              <a:t> </a:t>
            </a:r>
            <a:r>
              <a:rPr dirty="0" baseline="2136" sz="1950" spc="644">
                <a:latin typeface="Cambria Math"/>
                <a:cs typeface="Cambria Math"/>
              </a:rPr>
              <a:t>  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80713" y="3251352"/>
            <a:ext cx="326390" cy="38862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5745" algn="l"/>
              </a:tabLst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430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80357" y="3445510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88742" y="405676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30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376042" y="3744595"/>
            <a:ext cx="14941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45235" algn="l"/>
              </a:tabLst>
            </a:pPr>
            <a:r>
              <a:rPr dirty="0" sz="1600" spc="530">
                <a:latin typeface="Cambria Math"/>
                <a:cs typeface="Cambria Math"/>
              </a:rPr>
              <a:t> </a:t>
            </a:r>
            <a:r>
              <a:rPr dirty="0" sz="1600" spc="530">
                <a:latin typeface="Cambria Math"/>
                <a:cs typeface="Cambria Math"/>
              </a:rPr>
              <a:t>	</a:t>
            </a:r>
            <a:r>
              <a:rPr dirty="0" sz="1600" spc="57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21659" y="405676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731135" y="3724783"/>
            <a:ext cx="105410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375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56458" y="4146930"/>
            <a:ext cx="110489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78482" y="3653154"/>
            <a:ext cx="16065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50" spc="81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76825" y="3744595"/>
            <a:ext cx="2609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70">
                <a:latin typeface="Cambria Math"/>
                <a:cs typeface="Cambria Math"/>
              </a:rPr>
              <a:t> 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03805" y="4035678"/>
            <a:ext cx="3270885" cy="37973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384810">
              <a:lnSpc>
                <a:spcPct val="100000"/>
              </a:lnSpc>
              <a:tabLst>
                <a:tab pos="1681480" algn="l"/>
                <a:tab pos="3149600" algn="l"/>
              </a:tabLst>
            </a:pP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	</a:t>
            </a:r>
            <a:r>
              <a:rPr dirty="0" sz="1600" spc="495">
                <a:latin typeface="Cambria Math"/>
                <a:cs typeface="Cambria Math"/>
              </a:rPr>
              <a:t> </a:t>
            </a:r>
            <a:r>
              <a:rPr dirty="0" sz="1600" spc="495">
                <a:latin typeface="Cambria Math"/>
                <a:cs typeface="Cambria Math"/>
              </a:rPr>
              <a:t>	</a:t>
            </a:r>
            <a:r>
              <a:rPr dirty="0" sz="1600" spc="495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150" spc="505">
                <a:latin typeface="Cambria Math"/>
                <a:cs typeface="Cambria Math"/>
              </a:rPr>
              <a:t> </a:t>
            </a:r>
            <a:r>
              <a:rPr dirty="0" sz="1150" spc="580">
                <a:latin typeface="Cambria Math"/>
                <a:cs typeface="Cambria Math"/>
              </a:rPr>
              <a:t> </a:t>
            </a:r>
            <a:r>
              <a:rPr dirty="0" sz="1150" spc="409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89525" y="405676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9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29080" y="3898519"/>
            <a:ext cx="45599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51610" algn="l"/>
                <a:tab pos="2766695" algn="l"/>
                <a:tab pos="4236085" algn="l"/>
              </a:tabLst>
            </a:pPr>
            <a:r>
              <a:rPr dirty="0" sz="1600" spc="600">
                <a:latin typeface="Cambria Math"/>
                <a:cs typeface="Cambria Math"/>
              </a:rPr>
              <a:t> </a:t>
            </a:r>
            <a:r>
              <a:rPr dirty="0" baseline="1736" sz="2400" spc="457">
                <a:latin typeface="Cambria Math"/>
                <a:cs typeface="Cambria Math"/>
              </a:rPr>
              <a:t> </a:t>
            </a:r>
            <a:r>
              <a:rPr dirty="0" sz="1600" spc="545">
                <a:latin typeface="Cambria Math"/>
                <a:cs typeface="Cambria Math"/>
              </a:rPr>
              <a:t> </a:t>
            </a:r>
            <a:r>
              <a:rPr dirty="0" sz="1600" spc="-25">
                <a:latin typeface="Cambria Math"/>
                <a:cs typeface="Cambria Math"/>
              </a:rPr>
              <a:t> </a:t>
            </a:r>
            <a:r>
              <a:rPr dirty="0" sz="1600" spc="-80">
                <a:latin typeface="Cambria Math"/>
                <a:cs typeface="Cambria Math"/>
              </a:rPr>
              <a:t> </a:t>
            </a:r>
            <a:r>
              <a:rPr dirty="0" sz="1600" spc="305">
                <a:latin typeface="Cambria Math"/>
                <a:cs typeface="Cambria Math"/>
              </a:rPr>
              <a:t> </a:t>
            </a:r>
            <a:r>
              <a:rPr dirty="0" baseline="1736" sz="2400" spc="465">
                <a:latin typeface="Cambria Math"/>
                <a:cs typeface="Cambria Math"/>
              </a:rPr>
              <a:t> </a:t>
            </a:r>
            <a:r>
              <a:rPr dirty="0" baseline="1736" sz="2400" spc="150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r>
              <a:rPr dirty="0" sz="1600">
                <a:latin typeface="Cambria Math"/>
                <a:cs typeface="Cambria Math"/>
              </a:rPr>
              <a:t> </a:t>
            </a:r>
            <a:r>
              <a:rPr dirty="0" sz="1600" spc="165">
                <a:latin typeface="Cambria Math"/>
                <a:cs typeface="Cambria Math"/>
              </a:rPr>
              <a:t> </a:t>
            </a:r>
            <a:r>
              <a:rPr dirty="0" sz="1600" spc="1060">
                <a:latin typeface="Cambria Math"/>
                <a:cs typeface="Cambria Math"/>
              </a:rPr>
              <a:t>∑	</a:t>
            </a:r>
            <a:r>
              <a:rPr dirty="0" sz="1600" spc="345">
                <a:latin typeface="Cambria Math"/>
                <a:cs typeface="Cambria Math"/>
              </a:rPr>
              <a:t>∫  </a:t>
            </a:r>
            <a:r>
              <a:rPr dirty="0" baseline="1736" sz="2400" spc="517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 </a:t>
            </a:r>
            <a:r>
              <a:rPr dirty="0" baseline="1736" sz="2400" spc="517">
                <a:latin typeface="Cambria Math"/>
                <a:cs typeface="Cambria Math"/>
              </a:rPr>
              <a:t> </a:t>
            </a:r>
            <a:r>
              <a:rPr dirty="0" sz="1600" spc="345">
                <a:latin typeface="Cambria Math"/>
                <a:cs typeface="Cambria Math"/>
              </a:rPr>
              <a:t>  </a:t>
            </a:r>
            <a:r>
              <a:rPr dirty="0" sz="1600" spc="875">
                <a:latin typeface="Cambria Math"/>
                <a:cs typeface="Cambria Math"/>
              </a:rPr>
              <a:t> </a:t>
            </a:r>
            <a:r>
              <a:rPr dirty="0" sz="1600" spc="114">
                <a:latin typeface="Cambria Math"/>
                <a:cs typeface="Cambria Math"/>
              </a:rPr>
              <a:t>(	)        </a:t>
            </a:r>
            <a:r>
              <a:rPr dirty="0" baseline="-10416" sz="2400" spc="172">
                <a:latin typeface="Cambria Math"/>
                <a:cs typeface="Cambria Math"/>
              </a:rPr>
              <a:t>  </a:t>
            </a:r>
            <a:r>
              <a:rPr dirty="0" sz="1600" spc="114">
                <a:latin typeface="Cambria Math"/>
                <a:cs typeface="Cambria Math"/>
              </a:rPr>
              <a:t>    </a:t>
            </a:r>
            <a:r>
              <a:rPr dirty="0" sz="1600" spc="180">
                <a:latin typeface="Cambria Math"/>
                <a:cs typeface="Cambria Math"/>
              </a:rPr>
              <a:t> </a:t>
            </a:r>
            <a:r>
              <a:rPr dirty="0" sz="1600" spc="114">
                <a:latin typeface="Cambria Math"/>
                <a:cs typeface="Cambria Math"/>
              </a:rPr>
              <a:t>(	)</a:t>
            </a:r>
            <a:r>
              <a:rPr dirty="0" sz="1600" spc="-80">
                <a:latin typeface="Cambria Math"/>
                <a:cs typeface="Cambria Math"/>
              </a:rPr>
              <a:t> </a:t>
            </a:r>
            <a:r>
              <a:rPr dirty="0" sz="1300" spc="35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63946" y="3772026"/>
            <a:ext cx="556895" cy="3054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dirty="0" sz="900" spc="465">
                <a:latin typeface="Cambria Math"/>
                <a:cs typeface="Cambria Math"/>
              </a:rPr>
              <a:t> </a:t>
            </a:r>
            <a:r>
              <a:rPr dirty="0" sz="900" spc="340">
                <a:latin typeface="Cambria Math"/>
                <a:cs typeface="Cambria Math"/>
              </a:rPr>
              <a:t> </a:t>
            </a:r>
            <a:r>
              <a:rPr dirty="0" baseline="29629" sz="1125" spc="442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7" sz="1200" spc="4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7" sz="1200" spc="465">
                <a:latin typeface="Cambria Math"/>
                <a:cs typeface="Cambria Math"/>
              </a:rPr>
              <a:t> </a:t>
            </a:r>
            <a:r>
              <a:rPr dirty="0" sz="900" spc="15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1010"/>
              </a:spcBef>
            </a:pPr>
            <a:r>
              <a:rPr dirty="0" baseline="-22222" sz="1500" spc="450">
                <a:latin typeface="Cambria Math"/>
                <a:cs typeface="Cambria Math"/>
              </a:rPr>
              <a:t> </a:t>
            </a:r>
            <a:r>
              <a:rPr dirty="0" sz="800" spc="2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676646" y="395541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4377664"/>
            <a:ext cx="5304155" cy="1859280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805"/>
              </a:spcBef>
              <a:buSzPct val="85714"/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 of wave Equation</a:t>
            </a:r>
            <a:endParaRPr sz="1400">
              <a:latin typeface="Times New Roman"/>
              <a:cs typeface="Times New Roman"/>
            </a:endParaRPr>
          </a:p>
          <a:p>
            <a:pPr marL="12700" indent="220345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separation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technique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study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wave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equation on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finite interval. </a:t>
            </a:r>
            <a:r>
              <a:rPr dirty="0" sz="1400" spc="-1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illustrate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physical origin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wave  equation consider small transverse </a:t>
            </a:r>
            <a:r>
              <a:rPr dirty="0" sz="1400">
                <a:latin typeface="Times New Roman"/>
                <a:cs typeface="Times New Roman"/>
              </a:rPr>
              <a:t>(one </a:t>
            </a:r>
            <a:r>
              <a:rPr dirty="0" sz="1400" spc="-5">
                <a:latin typeface="Times New Roman"/>
                <a:cs typeface="Times New Roman"/>
              </a:rPr>
              <a:t>dimensional) vibrations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elastic string with ends fixed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i="1">
                <a:latin typeface="Times New Roman"/>
                <a:cs typeface="Times New Roman"/>
              </a:rPr>
              <a:t>x = 0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i="1">
                <a:latin typeface="Times New Roman"/>
                <a:cs typeface="Times New Roman"/>
              </a:rPr>
              <a:t>x = L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general form </a:t>
            </a:r>
            <a:r>
              <a:rPr dirty="0" sz="1400">
                <a:latin typeface="Times New Roman"/>
                <a:cs typeface="Times New Roman"/>
              </a:rPr>
              <a:t>of the  </a:t>
            </a:r>
            <a:r>
              <a:rPr dirty="0" sz="1400" spc="-5">
                <a:latin typeface="Times New Roman"/>
                <a:cs typeface="Times New Roman"/>
              </a:rPr>
              <a:t>speed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which wave is propagated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 in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41780" y="652208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6276212"/>
            <a:ext cx="96202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30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104">
                <a:latin typeface="Cambria Math"/>
                <a:cs typeface="Cambria Math"/>
              </a:rPr>
              <a:t> </a:t>
            </a:r>
            <a:r>
              <a:rPr dirty="0" baseline="-33730" sz="2100" spc="60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38224" y="6523101"/>
            <a:ext cx="95059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710565" algn="l"/>
              </a:tabLst>
            </a:pP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847342" y="6522084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177923" y="6381368"/>
            <a:ext cx="831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29080" y="6645630"/>
            <a:ext cx="4920615" cy="952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To solve this equation, separation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variables can be used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follow:  First step: Consider the boundary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initial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73276" y="7572222"/>
            <a:ext cx="2272665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7625">
              <a:lnSpc>
                <a:spcPct val="100000"/>
              </a:lnSpc>
              <a:spcBef>
                <a:spcPts val="78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17472" y="8532114"/>
            <a:ext cx="20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84122" y="8501633"/>
            <a:ext cx="2482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29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29080" y="8277605"/>
            <a:ext cx="2320290" cy="375285"/>
          </a:xfrm>
          <a:prstGeom prst="rect">
            <a:avLst/>
          </a:prstGeom>
        </p:spPr>
        <p:txBody>
          <a:bodyPr wrap="square" lIns="0" tIns="169545" rIns="0" bIns="0" rtlCol="0" vert="horz">
            <a:spAutoFit/>
          </a:bodyPr>
          <a:lstStyle/>
          <a:p>
            <a:pPr marL="12700">
              <a:lnSpc>
                <a:spcPts val="165"/>
              </a:lnSpc>
              <a:spcBef>
                <a:spcPts val="1335"/>
              </a:spcBef>
            </a:pPr>
            <a:r>
              <a:rPr dirty="0" baseline="-41666" sz="2100" spc="412">
                <a:latin typeface="Cambria Math"/>
                <a:cs typeface="Cambria Math"/>
              </a:rPr>
              <a:t> </a:t>
            </a: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9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92735">
              <a:lnSpc>
                <a:spcPts val="1350"/>
              </a:lnSpc>
              <a:tabLst>
                <a:tab pos="647700" algn="l"/>
              </a:tabLst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9080" y="8701887"/>
            <a:ext cx="5302885" cy="95504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Times New Roman"/>
                <a:cs typeface="Times New Roman"/>
              </a:rPr>
              <a:t>Second step: Finding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factorized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solutions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25"/>
              </a:spcBef>
            </a:pPr>
            <a:r>
              <a:rPr dirty="0" sz="1400" spc="-5">
                <a:latin typeface="Times New Roman"/>
                <a:cs typeface="Times New Roman"/>
              </a:rPr>
              <a:t>The factorized function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solution </a:t>
            </a:r>
            <a:r>
              <a:rPr dirty="0" sz="1400">
                <a:latin typeface="Times New Roman"/>
                <a:cs typeface="Times New Roman"/>
              </a:rPr>
              <a:t>to the </a:t>
            </a:r>
            <a:r>
              <a:rPr dirty="0" sz="1400" spc="-10">
                <a:latin typeface="Times New Roman"/>
                <a:cs typeface="Times New Roman"/>
              </a:rPr>
              <a:t>wave  </a:t>
            </a:r>
            <a:r>
              <a:rPr dirty="0" sz="1400" spc="-5">
                <a:latin typeface="Times New Roman"/>
                <a:cs typeface="Times New Roman"/>
              </a:rPr>
              <a:t>equation (13)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342257" y="7515225"/>
            <a:ext cx="1519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Boundary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conditions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914775" y="7348854"/>
            <a:ext cx="209550" cy="621030"/>
          </a:xfrm>
          <a:custGeom>
            <a:avLst/>
            <a:gdLst/>
            <a:ahLst/>
            <a:cxnLst/>
            <a:rect l="l" t="t" r="r" b="b"/>
            <a:pathLst>
              <a:path w="209550" h="621029">
                <a:moveTo>
                  <a:pt x="0" y="0"/>
                </a:moveTo>
                <a:lnTo>
                  <a:pt x="40802" y="4060"/>
                </a:lnTo>
                <a:lnTo>
                  <a:pt x="74104" y="15144"/>
                </a:lnTo>
                <a:lnTo>
                  <a:pt x="96547" y="31611"/>
                </a:lnTo>
                <a:lnTo>
                  <a:pt x="104775" y="51815"/>
                </a:lnTo>
                <a:lnTo>
                  <a:pt x="104775" y="258698"/>
                </a:lnTo>
                <a:lnTo>
                  <a:pt x="113002" y="278903"/>
                </a:lnTo>
                <a:lnTo>
                  <a:pt x="135445" y="295370"/>
                </a:lnTo>
                <a:lnTo>
                  <a:pt x="168747" y="306454"/>
                </a:lnTo>
                <a:lnTo>
                  <a:pt x="209550" y="310514"/>
                </a:lnTo>
                <a:lnTo>
                  <a:pt x="168747" y="314575"/>
                </a:lnTo>
                <a:lnTo>
                  <a:pt x="135445" y="325659"/>
                </a:lnTo>
                <a:lnTo>
                  <a:pt x="113002" y="342126"/>
                </a:lnTo>
                <a:lnTo>
                  <a:pt x="104775" y="362330"/>
                </a:lnTo>
                <a:lnTo>
                  <a:pt x="104775" y="569213"/>
                </a:lnTo>
                <a:lnTo>
                  <a:pt x="96547" y="589418"/>
                </a:lnTo>
                <a:lnTo>
                  <a:pt x="74104" y="605885"/>
                </a:lnTo>
                <a:lnTo>
                  <a:pt x="40802" y="616969"/>
                </a:lnTo>
                <a:lnTo>
                  <a:pt x="0" y="62102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371213" y="8065389"/>
            <a:ext cx="1226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Initial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conditions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914775" y="7969884"/>
            <a:ext cx="209550" cy="621030"/>
          </a:xfrm>
          <a:custGeom>
            <a:avLst/>
            <a:gdLst/>
            <a:ahLst/>
            <a:cxnLst/>
            <a:rect l="l" t="t" r="r" b="b"/>
            <a:pathLst>
              <a:path w="209550" h="621029">
                <a:moveTo>
                  <a:pt x="0" y="0"/>
                </a:moveTo>
                <a:lnTo>
                  <a:pt x="40802" y="4060"/>
                </a:lnTo>
                <a:lnTo>
                  <a:pt x="74104" y="15144"/>
                </a:lnTo>
                <a:lnTo>
                  <a:pt x="96547" y="31611"/>
                </a:lnTo>
                <a:lnTo>
                  <a:pt x="104775" y="51816"/>
                </a:lnTo>
                <a:lnTo>
                  <a:pt x="104775" y="258699"/>
                </a:lnTo>
                <a:lnTo>
                  <a:pt x="113002" y="278903"/>
                </a:lnTo>
                <a:lnTo>
                  <a:pt x="135445" y="295370"/>
                </a:lnTo>
                <a:lnTo>
                  <a:pt x="168747" y="306454"/>
                </a:lnTo>
                <a:lnTo>
                  <a:pt x="209550" y="310515"/>
                </a:lnTo>
                <a:lnTo>
                  <a:pt x="168747" y="314575"/>
                </a:lnTo>
                <a:lnTo>
                  <a:pt x="135445" y="325659"/>
                </a:lnTo>
                <a:lnTo>
                  <a:pt x="113002" y="342126"/>
                </a:lnTo>
                <a:lnTo>
                  <a:pt x="104775" y="362331"/>
                </a:lnTo>
                <a:lnTo>
                  <a:pt x="104775" y="569341"/>
                </a:lnTo>
                <a:lnTo>
                  <a:pt x="96547" y="589472"/>
                </a:lnTo>
                <a:lnTo>
                  <a:pt x="74104" y="605901"/>
                </a:lnTo>
                <a:lnTo>
                  <a:pt x="40802" y="616971"/>
                </a:lnTo>
                <a:lnTo>
                  <a:pt x="0" y="62103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51910" y="154482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 h="0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33424" y="539596"/>
            <a:ext cx="2842895" cy="1115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 marR="720725" indent="-2476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Three: Partial  Differential</a:t>
            </a:r>
            <a:r>
              <a:rPr dirty="0" sz="1400" spc="-30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Equation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307975">
              <a:lnSpc>
                <a:spcPct val="100000"/>
              </a:lnSpc>
              <a:tabLst>
                <a:tab pos="224091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-15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baseline="1984" sz="2100">
                <a:latin typeface="Cambria Math"/>
                <a:cs typeface="Cambria Math"/>
              </a:rPr>
              <a:t>    </a:t>
            </a:r>
            <a:r>
              <a:rPr dirty="0" sz="1400">
                <a:latin typeface="Cambria Math"/>
                <a:cs typeface="Cambria Math"/>
              </a:rPr>
              <a:t>      </a:t>
            </a:r>
            <a:r>
              <a:rPr dirty="0" baseline="19841" sz="210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1400" spc="-5">
                <a:latin typeface="Times New Roman"/>
                <a:cs typeface="Times New Roman"/>
              </a:rPr>
              <a:t>Or</a:t>
            </a:r>
            <a:r>
              <a:rPr dirty="0" baseline="37698" sz="2100" spc="337">
                <a:latin typeface="Times New Roman"/>
                <a:cs typeface="Times New Roman"/>
              </a:rPr>
              <a:t> </a:t>
            </a:r>
            <a:r>
              <a:rPr dirty="0" baseline="55555" sz="1725">
                <a:latin typeface="Cambria Math"/>
                <a:cs typeface="Cambria Math"/>
              </a:rPr>
              <a:t>̿ </a:t>
            </a:r>
            <a:r>
              <a:rPr dirty="0" baseline="55555" sz="1725" spc="7">
                <a:latin typeface="Cambria Math"/>
                <a:cs typeface="Cambria Math"/>
              </a:rPr>
              <a:t> </a:t>
            </a:r>
            <a:r>
              <a:rPr dirty="0" sz="1600" spc="84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1425" y="1299717"/>
            <a:ext cx="10858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9661" sz="1725" spc="-157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9210" y="1545081"/>
            <a:ext cx="638810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75285" algn="l"/>
              </a:tabLst>
            </a:pPr>
            <a:r>
              <a:rPr dirty="0" sz="1150" spc="535">
                <a:latin typeface="Cambria Math"/>
                <a:cs typeface="Cambria Math"/>
              </a:rPr>
              <a:t> </a:t>
            </a:r>
            <a:r>
              <a:rPr dirty="0" sz="1150" spc="535">
                <a:latin typeface="Cambria Math"/>
                <a:cs typeface="Cambria Math"/>
              </a:rPr>
              <a:t>	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0467" sz="1425" spc="615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14877" y="1544827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50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889505"/>
            <a:ext cx="1955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980">
                <a:latin typeface="Cambria Math"/>
                <a:cs typeface="Cambria Math"/>
              </a:rPr>
              <a:t> 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13002" y="204774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 h="0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00302" y="1746249"/>
            <a:ext cx="551815" cy="269240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  <a:tabLst>
                <a:tab pos="455930" algn="l"/>
              </a:tabLst>
            </a:pPr>
            <a:r>
              <a:rPr dirty="0" baseline="-9661" sz="1725" spc="-15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̿</a:t>
            </a:r>
            <a:r>
              <a:rPr dirty="0" baseline="-55555" sz="1725">
                <a:latin typeface="Cambria Math"/>
                <a:cs typeface="Cambria Math"/>
              </a:rPr>
              <a:t>	</a:t>
            </a:r>
            <a:r>
              <a:rPr dirty="0" sz="1150">
                <a:latin typeface="Cambria Math"/>
                <a:cs typeface="Cambria Math"/>
              </a:rPr>
              <a:t>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00302" y="2048001"/>
            <a:ext cx="638175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  <a:tabLst>
                <a:tab pos="375285" algn="l"/>
              </a:tabLst>
            </a:pPr>
            <a:r>
              <a:rPr dirty="0" sz="1150" spc="535">
                <a:latin typeface="Cambria Math"/>
                <a:cs typeface="Cambria Math"/>
              </a:rPr>
              <a:t> </a:t>
            </a:r>
            <a:r>
              <a:rPr dirty="0" sz="1150" spc="535">
                <a:latin typeface="Cambria Math"/>
                <a:cs typeface="Cambria Math"/>
              </a:rPr>
              <a:t>	</a:t>
            </a: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0467" sz="1425" spc="615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75714" y="2047747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061717" y="1913889"/>
            <a:ext cx="17265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 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k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constant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1780" y="2520949"/>
            <a:ext cx="90170" cy="0"/>
          </a:xfrm>
          <a:custGeom>
            <a:avLst/>
            <a:gdLst/>
            <a:ahLst/>
            <a:cxnLst/>
            <a:rect l="l" t="t" r="r" b="b"/>
            <a:pathLst>
              <a:path w="90169" h="0">
                <a:moveTo>
                  <a:pt x="0" y="0"/>
                </a:moveTo>
                <a:lnTo>
                  <a:pt x="899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29080" y="2380233"/>
            <a:ext cx="1976120" cy="626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baseline="47222" sz="1500" spc="-7">
                <a:latin typeface="Cambria Math"/>
                <a:cs typeface="Cambria Math"/>
              </a:rPr>
              <a:t> </a:t>
            </a:r>
            <a:r>
              <a:rPr dirty="0" baseline="55555" sz="1500">
                <a:latin typeface="Cambria Math"/>
                <a:cs typeface="Cambria Math"/>
              </a:rPr>
              <a:t>̿</a:t>
            </a:r>
            <a:r>
              <a:rPr dirty="0" sz="1000" spc="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915"/>
              </a:lnSpc>
            </a:pPr>
            <a:r>
              <a:rPr dirty="0" sz="1000" spc="4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1156970" algn="l"/>
              </a:tabLst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08328" y="3078225"/>
            <a:ext cx="108585" cy="20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9661" sz="1725" spc="-157">
                <a:latin typeface="Cambria Math"/>
                <a:cs typeface="Cambria Math"/>
              </a:rPr>
              <a:t> </a:t>
            </a:r>
            <a:r>
              <a:rPr dirty="0" sz="1150">
                <a:latin typeface="Cambria Math"/>
                <a:cs typeface="Cambria Math"/>
              </a:rPr>
              <a:t>̿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29080" y="3323589"/>
            <a:ext cx="275590" cy="201295"/>
          </a:xfrm>
          <a:prstGeom prst="rect">
            <a:avLst/>
          </a:prstGeom>
        </p:spPr>
        <p:txBody>
          <a:bodyPr wrap="square" lIns="0" tIns="158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dirty="0" sz="1150" spc="375">
                <a:latin typeface="Cambria Math"/>
                <a:cs typeface="Cambria Math"/>
              </a:rPr>
              <a:t> </a:t>
            </a:r>
            <a:r>
              <a:rPr dirty="0" baseline="20467" sz="1425" spc="607">
                <a:latin typeface="Cambria Math"/>
                <a:cs typeface="Cambria Math"/>
              </a:rPr>
              <a:t> </a:t>
            </a:r>
            <a:r>
              <a:rPr dirty="0" sz="1150" spc="450">
                <a:latin typeface="Cambria Math"/>
                <a:cs typeface="Cambria Math"/>
              </a:rPr>
              <a:t> 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41780" y="3323335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4" h="0">
                <a:moveTo>
                  <a:pt x="0" y="0"/>
                </a:moveTo>
                <a:lnTo>
                  <a:pt x="25450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427733" y="3189477"/>
            <a:ext cx="1397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 </a:t>
            </a:r>
            <a:r>
              <a:rPr dirty="0" baseline="9920" sz="2100" spc="-21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70330" y="395477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3476888"/>
            <a:ext cx="4506595" cy="679450"/>
          </a:xfrm>
          <a:prstGeom prst="rect">
            <a:avLst/>
          </a:prstGeom>
        </p:spPr>
        <p:txBody>
          <a:bodyPr wrap="square" lIns="0" tIns="142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600" spc="375">
                <a:latin typeface="Cambria Math"/>
                <a:cs typeface="Cambria Math"/>
              </a:rPr>
              <a:t> </a:t>
            </a:r>
            <a:r>
              <a:rPr dirty="0" baseline="24154" sz="1725" spc="65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65"/>
              </a:spcBef>
              <a:tabLst>
                <a:tab pos="1352550" algn="l"/>
              </a:tabLst>
            </a:pPr>
            <a:r>
              <a:rPr dirty="0" sz="1400" spc="-5">
                <a:latin typeface="Times New Roman"/>
                <a:cs typeface="Times New Roman"/>
              </a:rPr>
              <a:t>When	</a:t>
            </a:r>
            <a:r>
              <a:rPr dirty="0" sz="1400" spc="-5">
                <a:latin typeface="Times New Roman"/>
                <a:cs typeface="Times New Roman"/>
              </a:rPr>
              <a:t>then eq.(14) </a:t>
            </a:r>
            <a:r>
              <a:rPr dirty="0" sz="1400">
                <a:latin typeface="Times New Roman"/>
                <a:cs typeface="Times New Roman"/>
              </a:rPr>
              <a:t>&amp; eq.(15)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4187517"/>
            <a:ext cx="1276985" cy="66484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800" spc="430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28086" y="4253610"/>
            <a:ext cx="851535" cy="588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(16)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(17)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70330" y="5586729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29080" y="4801336"/>
            <a:ext cx="4727575" cy="98742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(16) &amp; eq. </a:t>
            </a:r>
            <a:r>
              <a:rPr dirty="0" sz="1400" spc="-5">
                <a:latin typeface="Times New Roman"/>
                <a:cs typeface="Times New Roman"/>
              </a:rPr>
              <a:t>(17)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2135505" algn="l"/>
                <a:tab pos="2586990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09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1367" sz="1950" spc="4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-22">
                <a:latin typeface="Cambria Math"/>
                <a:cs typeface="Cambria Math"/>
              </a:rPr>
              <a:t> </a:t>
            </a:r>
            <a:r>
              <a:rPr dirty="0" baseline="27777" sz="1500" spc="32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1367" sz="1950" spc="1019">
                <a:latin typeface="Cambria Math"/>
                <a:cs typeface="Cambria Math"/>
              </a:rPr>
              <a:t> </a:t>
            </a:r>
            <a:r>
              <a:rPr dirty="0" baseline="21367" sz="1950" spc="4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-22">
                <a:latin typeface="Cambria Math"/>
                <a:cs typeface="Cambria Math"/>
              </a:rPr>
              <a:t> </a:t>
            </a:r>
            <a:r>
              <a:rPr dirty="0" baseline="27777" sz="1500" spc="32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baseline="19841" sz="2100" spc="50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eq.( </a:t>
            </a:r>
            <a:r>
              <a:rPr dirty="0" sz="1400">
                <a:latin typeface="Times New Roman"/>
                <a:cs typeface="Times New Roman"/>
              </a:rPr>
              <a:t>14) &amp; eq.( 15)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5819975"/>
            <a:ext cx="1276985" cy="66484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14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800" spc="430">
                <a:latin typeface="Cambria Math"/>
                <a:cs typeface="Cambria Math"/>
              </a:rPr>
              <a:t> </a:t>
            </a:r>
            <a:r>
              <a:rPr dirty="0" baseline="23504" sz="1950" spc="644">
                <a:latin typeface="Cambria Math"/>
                <a:cs typeface="Cambria Math"/>
              </a:rPr>
              <a:t> </a:t>
            </a:r>
            <a:r>
              <a:rPr dirty="0" baseline="23504" sz="1950" spc="127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28086" y="5886068"/>
            <a:ext cx="851535" cy="588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(18)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6444462"/>
            <a:ext cx="511683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(18) &amp; eq. </a:t>
            </a:r>
            <a:r>
              <a:rPr dirty="0" sz="1400" spc="-5">
                <a:latin typeface="Times New Roman"/>
                <a:cs typeface="Times New Roman"/>
              </a:rPr>
              <a:t>(19)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2499995" algn="l"/>
                <a:tab pos="2816860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11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  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70330" y="7205344"/>
            <a:ext cx="1524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7381722"/>
            <a:ext cx="474980" cy="69596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</a:t>
            </a:r>
            <a:r>
              <a:rPr dirty="0" baseline="9920" sz="2100" spc="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sz="1400" spc="-14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̿ </a:t>
            </a:r>
            <a:r>
              <a:rPr dirty="0" baseline="9920" sz="2100" spc="-21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86230" y="7046442"/>
            <a:ext cx="3939540" cy="103124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 spc="-5">
                <a:latin typeface="Times New Roman"/>
                <a:cs typeface="Times New Roman"/>
              </a:rPr>
              <a:t>When then eq.( </a:t>
            </a:r>
            <a:r>
              <a:rPr dirty="0" sz="1400">
                <a:latin typeface="Times New Roman"/>
                <a:cs typeface="Times New Roman"/>
              </a:rPr>
              <a:t>14) &amp; eq.( 15) </a:t>
            </a:r>
            <a:r>
              <a:rPr dirty="0" sz="1400" spc="-5">
                <a:latin typeface="Times New Roman"/>
                <a:cs typeface="Times New Roman"/>
              </a:rPr>
              <a:t>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written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574675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(20)</a:t>
            </a:r>
            <a:endParaRPr sz="1400">
              <a:latin typeface="Times New Roman"/>
              <a:cs typeface="Times New Roman"/>
            </a:endParaRPr>
          </a:p>
          <a:p>
            <a:pPr marL="565785">
              <a:lnSpc>
                <a:spcPct val="100000"/>
              </a:lnSpc>
              <a:spcBef>
                <a:spcPts val="960"/>
              </a:spcBef>
            </a:pPr>
            <a:r>
              <a:rPr dirty="0" sz="1400">
                <a:latin typeface="Times New Roman"/>
                <a:cs typeface="Times New Roman"/>
              </a:rPr>
              <a:t>……..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(21)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8048853"/>
            <a:ext cx="3109595" cy="64833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400" spc="-5">
                <a:latin typeface="Times New Roman"/>
                <a:cs typeface="Times New Roman"/>
              </a:rPr>
              <a:t>The solutions </a:t>
            </a:r>
            <a:r>
              <a:rPr dirty="0" sz="1400">
                <a:latin typeface="Times New Roman"/>
                <a:cs typeface="Times New Roman"/>
              </a:rPr>
              <a:t>of eq. (20) &amp; eq. </a:t>
            </a:r>
            <a:r>
              <a:rPr dirty="0" sz="1400" spc="-5">
                <a:latin typeface="Times New Roman"/>
                <a:cs typeface="Times New Roman"/>
              </a:rPr>
              <a:t>(21)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1565910" algn="l"/>
                <a:tab pos="188277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	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0277" y="8795765"/>
            <a:ext cx="3186430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30864" sz="1350" spc="547">
                <a:latin typeface="Cambria Math"/>
                <a:cs typeface="Cambria Math"/>
              </a:rPr>
              <a:t> </a:t>
            </a:r>
            <a:r>
              <a:rPr dirty="0" sz="1300" spc="360">
                <a:latin typeface="Cambria Math"/>
                <a:cs typeface="Cambria Math"/>
              </a:rPr>
              <a:t> </a:t>
            </a:r>
            <a:r>
              <a:rPr dirty="0" baseline="30864" sz="1350" spc="367">
                <a:latin typeface="Cambria Math"/>
                <a:cs typeface="Cambria Math"/>
              </a:rPr>
              <a:t> </a:t>
            </a:r>
            <a:r>
              <a:rPr dirty="0" baseline="30864" sz="1350" spc="419">
                <a:latin typeface="Cambria Math"/>
                <a:cs typeface="Cambria Math"/>
              </a:rPr>
              <a:t> </a:t>
            </a:r>
            <a:r>
              <a:rPr dirty="0" baseline="30864" sz="1350">
                <a:latin typeface="Cambria Math"/>
                <a:cs typeface="Cambria Math"/>
              </a:rPr>
              <a:t> </a:t>
            </a:r>
            <a:r>
              <a:rPr dirty="0" baseline="30864" sz="1350" spc="-6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15">
                <a:latin typeface="Cambria Math"/>
                <a:cs typeface="Cambria Math"/>
              </a:rPr>
              <a:t> </a:t>
            </a:r>
            <a:r>
              <a:rPr dirty="0" sz="1300" spc="560">
                <a:latin typeface="Cambria Math"/>
                <a:cs typeface="Cambria Math"/>
              </a:rPr>
              <a:t> </a:t>
            </a:r>
            <a:r>
              <a:rPr dirty="0" baseline="-18518" sz="1350" spc="450">
                <a:latin typeface="Cambria Math"/>
                <a:cs typeface="Cambria Math"/>
              </a:rPr>
              <a:t> </a:t>
            </a:r>
            <a:r>
              <a:rPr dirty="0" baseline="-18518" sz="1350" spc="104">
                <a:latin typeface="Cambria Math"/>
                <a:cs typeface="Cambria Math"/>
              </a:rPr>
              <a:t> </a:t>
            </a:r>
            <a:r>
              <a:rPr dirty="0" sz="1300" spc="360">
                <a:latin typeface="Cambria Math"/>
                <a:cs typeface="Cambria Math"/>
              </a:rPr>
              <a:t> </a:t>
            </a:r>
            <a:r>
              <a:rPr dirty="0" baseline="30864" sz="1350" spc="697">
                <a:latin typeface="Cambria Math"/>
                <a:cs typeface="Cambria Math"/>
              </a:rPr>
              <a:t> </a:t>
            </a:r>
            <a:r>
              <a:rPr dirty="0" baseline="30864" sz="1350" spc="367">
                <a:latin typeface="Cambria Math"/>
                <a:cs typeface="Cambria Math"/>
              </a:rPr>
              <a:t> </a:t>
            </a:r>
            <a:r>
              <a:rPr dirty="0" baseline="30864" sz="1350" spc="48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 </a:t>
            </a:r>
            <a:r>
              <a:rPr dirty="0" sz="1300" spc="47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360">
                <a:latin typeface="Cambria Math"/>
                <a:cs typeface="Cambria Math"/>
              </a:rPr>
              <a:t> </a:t>
            </a:r>
            <a:r>
              <a:rPr dirty="0" baseline="30864" sz="1350" spc="330">
                <a:latin typeface="Cambria Math"/>
                <a:cs typeface="Cambria Math"/>
              </a:rPr>
              <a:t> </a:t>
            </a:r>
            <a:r>
              <a:rPr dirty="0" baseline="30864" sz="1350" spc="359">
                <a:latin typeface="Cambria Math"/>
                <a:cs typeface="Cambria Math"/>
              </a:rPr>
              <a:t> </a:t>
            </a:r>
            <a:r>
              <a:rPr dirty="0" baseline="30864" sz="1350">
                <a:latin typeface="Cambria Math"/>
                <a:cs typeface="Cambria Math"/>
              </a:rPr>
              <a:t> </a:t>
            </a:r>
            <a:r>
              <a:rPr dirty="0" baseline="30864" sz="1350" spc="232">
                <a:latin typeface="Cambria Math"/>
                <a:cs typeface="Cambria Math"/>
              </a:rPr>
              <a:t> </a:t>
            </a:r>
            <a:r>
              <a:rPr dirty="0" baseline="30864" sz="1350">
                <a:latin typeface="Cambria Math"/>
                <a:cs typeface="Cambria Math"/>
              </a:rPr>
              <a:t> </a:t>
            </a:r>
            <a:r>
              <a:rPr dirty="0" baseline="30864" sz="1350" spc="-67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360">
                <a:latin typeface="Cambria Math"/>
                <a:cs typeface="Cambria Math"/>
              </a:rPr>
              <a:t> </a:t>
            </a:r>
            <a:r>
              <a:rPr dirty="0" baseline="30864" sz="1350" spc="697">
                <a:latin typeface="Cambria Math"/>
                <a:cs typeface="Cambria Math"/>
              </a:rPr>
              <a:t> </a:t>
            </a:r>
            <a:r>
              <a:rPr dirty="0" baseline="30864" sz="1350" spc="330">
                <a:latin typeface="Cambria Math"/>
                <a:cs typeface="Cambria Math"/>
              </a:rPr>
              <a:t> </a:t>
            </a:r>
            <a:r>
              <a:rPr dirty="0" baseline="30864" sz="1350" spc="359">
                <a:latin typeface="Cambria Math"/>
                <a:cs typeface="Cambria Math"/>
              </a:rPr>
              <a:t> </a:t>
            </a:r>
            <a:r>
              <a:rPr dirty="0" baseline="30864" sz="1350" spc="-7">
                <a:latin typeface="Cambria Math"/>
                <a:cs typeface="Cambria Math"/>
              </a:rPr>
              <a:t> </a:t>
            </a:r>
            <a:r>
              <a:rPr dirty="0" baseline="30864" sz="1350" spc="30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3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25">
                <a:latin typeface="Cambria Math"/>
                <a:cs typeface="Cambria Math"/>
              </a:rPr>
              <a:t> </a:t>
            </a:r>
            <a:r>
              <a:rPr dirty="0" sz="1300" spc="10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53990" y="8719565"/>
            <a:ext cx="206375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dirty="0" baseline="-25641" sz="1950" spc="517">
                <a:latin typeface="Cambria Math"/>
                <a:cs typeface="Cambria Math"/>
              </a:rPr>
              <a:t> </a:t>
            </a:r>
            <a:r>
              <a:rPr dirty="0" baseline="-25641" sz="1950" spc="7">
                <a:latin typeface="Cambria Math"/>
                <a:cs typeface="Cambria Math"/>
              </a:rPr>
              <a:t> </a:t>
            </a: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93138" y="9182861"/>
            <a:ext cx="889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30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99486" y="9306255"/>
            <a:ext cx="3057525" cy="223520"/>
          </a:xfrm>
          <a:prstGeom prst="rect">
            <a:avLst/>
          </a:prstGeom>
        </p:spPr>
        <p:txBody>
          <a:bodyPr wrap="square" lIns="0" tIns="1771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95"/>
              </a:spcBef>
              <a:tabLst>
                <a:tab pos="2309495" algn="l"/>
              </a:tabLst>
            </a:pP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525">
                <a:latin typeface="Cambria Math"/>
                <a:cs typeface="Cambria Math"/>
              </a:rPr>
              <a:t> </a:t>
            </a:r>
            <a:r>
              <a:rPr dirty="0" baseline="-30864" sz="1350" spc="547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sz="1300" spc="500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5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 spc="475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25">
                <a:latin typeface="Cambria Math"/>
                <a:cs typeface="Cambria Math"/>
              </a:rPr>
              <a:t> </a:t>
            </a:r>
            <a:r>
              <a:rPr dirty="0" sz="1300" spc="20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 spc="25">
                <a:latin typeface="Cambria Math"/>
                <a:cs typeface="Cambria Math"/>
              </a:rPr>
              <a:t> </a:t>
            </a:r>
            <a:r>
              <a:rPr dirty="0" sz="1300" spc="610">
                <a:latin typeface="Cambria Math"/>
                <a:cs typeface="Cambria Math"/>
              </a:rPr>
              <a:t> </a:t>
            </a:r>
            <a:r>
              <a:rPr dirty="0" baseline="-18518" sz="1350" spc="547">
                <a:latin typeface="Cambria Math"/>
                <a:cs typeface="Cambria Math"/>
              </a:rPr>
              <a:t> </a:t>
            </a:r>
            <a:r>
              <a:rPr dirty="0" sz="1300" spc="25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	</a:t>
            </a:r>
            <a:r>
              <a:rPr dirty="0" sz="1300" spc="420">
                <a:latin typeface="Cambria Math"/>
                <a:cs typeface="Cambria Math"/>
              </a:rPr>
              <a:t> </a:t>
            </a:r>
            <a:r>
              <a:rPr dirty="0" sz="1300" spc="400">
                <a:latin typeface="Cambria Math"/>
                <a:cs typeface="Cambria Math"/>
              </a:rPr>
              <a:t> </a:t>
            </a:r>
            <a:r>
              <a:rPr dirty="0" sz="1300" spc="330">
                <a:latin typeface="Cambria Math"/>
                <a:cs typeface="Cambria Math"/>
              </a:rPr>
              <a:t> </a:t>
            </a:r>
            <a:r>
              <a:rPr dirty="0" sz="1300" spc="-5">
                <a:latin typeface="Cambria Math"/>
                <a:cs typeface="Cambria Math"/>
              </a:rPr>
              <a:t> </a:t>
            </a:r>
            <a:r>
              <a:rPr dirty="0" sz="1300" spc="425">
                <a:latin typeface="Cambria Math"/>
                <a:cs typeface="Cambria Math"/>
              </a:rPr>
              <a:t> </a:t>
            </a:r>
            <a:r>
              <a:rPr dirty="0" sz="1300" spc="105">
                <a:latin typeface="Cambria Math"/>
                <a:cs typeface="Cambria Math"/>
              </a:rPr>
              <a:t> </a:t>
            </a:r>
            <a:r>
              <a:rPr dirty="0" sz="1300" spc="680">
                <a:latin typeface="Cambria Math"/>
                <a:cs typeface="Cambria Math"/>
              </a:rPr>
              <a:t> </a:t>
            </a:r>
            <a:r>
              <a:rPr dirty="0" sz="1300">
                <a:latin typeface="Cambria Math"/>
                <a:cs typeface="Cambria Math"/>
              </a:rPr>
              <a:t> </a:t>
            </a:r>
            <a:r>
              <a:rPr dirty="0" sz="1300" spc="114">
                <a:latin typeface="Cambria Math"/>
                <a:cs typeface="Cambria Math"/>
              </a:rPr>
              <a:t> </a:t>
            </a:r>
            <a:r>
              <a:rPr dirty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9054845"/>
            <a:ext cx="52851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1297">
                <a:latin typeface="Cambria Math"/>
                <a:cs typeface="Cambria Math"/>
              </a:rPr>
              <a:t> </a:t>
            </a:r>
            <a:r>
              <a:rPr dirty="0" baseline="3968" sz="2100" spc="1297">
                <a:latin typeface="Cambria Math"/>
                <a:cs typeface="Cambria Math"/>
              </a:rPr>
              <a:t> </a:t>
            </a:r>
            <a:r>
              <a:rPr dirty="0" baseline="3968" sz="2100" spc="75">
                <a:latin typeface="Cambria Math"/>
                <a:cs typeface="Cambria Math"/>
              </a:rPr>
              <a:t> </a:t>
            </a:r>
            <a:r>
              <a:rPr dirty="0" baseline="4273" sz="1950" spc="652">
                <a:latin typeface="Cambria Math"/>
                <a:cs typeface="Cambria Math"/>
              </a:rPr>
              <a:t> </a:t>
            </a:r>
            <a:r>
              <a:rPr dirty="0" baseline="4273" sz="1950" spc="150">
                <a:latin typeface="Cambria Math"/>
                <a:cs typeface="Cambria Math"/>
              </a:rPr>
              <a:t> </a:t>
            </a:r>
            <a:r>
              <a:rPr dirty="0" baseline="4273" sz="1950" spc="1019">
                <a:latin typeface="Cambria Math"/>
                <a:cs typeface="Cambria Math"/>
              </a:rPr>
              <a:t> </a:t>
            </a:r>
            <a:r>
              <a:rPr dirty="0" baseline="4273" sz="1950" spc="150">
                <a:latin typeface="Cambria Math"/>
                <a:cs typeface="Cambria Math"/>
              </a:rPr>
              <a:t> </a:t>
            </a:r>
            <a:r>
              <a:rPr dirty="0" baseline="1984" sz="2100" spc="434">
                <a:latin typeface="Cambria Math"/>
                <a:cs typeface="Cambria Math"/>
              </a:rPr>
              <a:t>{</a:t>
            </a:r>
            <a:r>
              <a:rPr dirty="0" baseline="23809" sz="2100" spc="1214">
                <a:latin typeface="Cambria Math"/>
                <a:cs typeface="Cambria Math"/>
              </a:rPr>
              <a:t> </a:t>
            </a:r>
            <a:r>
              <a:rPr dirty="0" baseline="1984" sz="2100" spc="434">
                <a:latin typeface="Cambria Math"/>
                <a:cs typeface="Cambria Math"/>
              </a:rPr>
              <a:t>}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52950" y="1314449"/>
            <a:ext cx="2333625" cy="1152525"/>
          </a:xfrm>
          <a:custGeom>
            <a:avLst/>
            <a:gdLst/>
            <a:ahLst/>
            <a:cxnLst/>
            <a:rect l="l" t="t" r="r" b="b"/>
            <a:pathLst>
              <a:path w="2333625" h="1152525">
                <a:moveTo>
                  <a:pt x="0" y="1152525"/>
                </a:moveTo>
                <a:lnTo>
                  <a:pt x="2333625" y="1152525"/>
                </a:lnTo>
                <a:lnTo>
                  <a:pt x="2333625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84953" y="1582927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70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5722365" y="1563369"/>
            <a:ext cx="166370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sz="1200" spc="204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82385" y="1561846"/>
            <a:ext cx="755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50" spc="3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713221" y="1582927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 h="0">
                <a:moveTo>
                  <a:pt x="0" y="0"/>
                </a:moveTo>
                <a:lnTo>
                  <a:pt x="24993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303265" y="1461261"/>
            <a:ext cx="1063625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700405" algn="l"/>
              </a:tabLst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535">
                <a:latin typeface="Cambria Math"/>
                <a:cs typeface="Cambria Math"/>
              </a:rPr>
              <a:t> </a:t>
            </a:r>
            <a:r>
              <a:rPr dirty="0" sz="1200" spc="475">
                <a:latin typeface="Cambria Math"/>
                <a:cs typeface="Cambria Math"/>
              </a:rPr>
              <a:t> </a:t>
            </a:r>
            <a:r>
              <a:rPr dirty="0" sz="1200" spc="-2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535">
                <a:latin typeface="Cambria Math"/>
                <a:cs typeface="Cambria Math"/>
              </a:rPr>
              <a:t> </a:t>
            </a:r>
            <a:r>
              <a:rPr dirty="0" sz="1200" spc="45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81673" y="1432305"/>
            <a:ext cx="78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̿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075809" y="2102611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708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295646" y="1980945"/>
            <a:ext cx="396240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475">
                <a:latin typeface="Cambria Math"/>
                <a:cs typeface="Cambria Math"/>
              </a:rPr>
              <a:t> </a:t>
            </a:r>
            <a:r>
              <a:rPr dirty="0" sz="1200" spc="535">
                <a:latin typeface="Cambria Math"/>
                <a:cs typeface="Cambria Math"/>
              </a:rPr>
              <a:t> </a:t>
            </a:r>
            <a:r>
              <a:rPr dirty="0" sz="1200" spc="-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75809" y="1310386"/>
            <a:ext cx="897255" cy="98107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8890">
              <a:lnSpc>
                <a:spcPct val="100000"/>
              </a:lnSpc>
              <a:spcBef>
                <a:spcPts val="375"/>
              </a:spcBef>
              <a:tabLst>
                <a:tab pos="504190" algn="l"/>
              </a:tabLst>
            </a:pPr>
            <a:r>
              <a:rPr dirty="0" sz="1200" spc="415">
                <a:latin typeface="Cambria Math"/>
                <a:cs typeface="Cambria Math"/>
              </a:rPr>
              <a:t>  </a:t>
            </a:r>
            <a:r>
              <a:rPr dirty="0" sz="1200" spc="415">
                <a:latin typeface="Cambria Math"/>
                <a:cs typeface="Cambria Math"/>
              </a:rPr>
              <a:t>	</a:t>
            </a:r>
            <a:r>
              <a:rPr dirty="0" baseline="-32407" sz="1800" spc="622">
                <a:latin typeface="Cambria Math"/>
                <a:cs typeface="Cambria Math"/>
              </a:rPr>
              <a:t>̅ </a:t>
            </a:r>
            <a:r>
              <a:rPr dirty="0" baseline="-32407" sz="1800" spc="-7">
                <a:latin typeface="Cambria Math"/>
                <a:cs typeface="Cambria Math"/>
              </a:rPr>
              <a:t> </a:t>
            </a: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20955">
              <a:lnSpc>
                <a:spcPct val="100000"/>
              </a:lnSpc>
              <a:spcBef>
                <a:spcPts val="275"/>
              </a:spcBef>
            </a:pPr>
            <a:r>
              <a:rPr dirty="0" sz="1200" spc="320">
                <a:latin typeface="Cambria Math"/>
                <a:cs typeface="Cambria Math"/>
              </a:rPr>
              <a:t>  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935"/>
              </a:spcBef>
              <a:tabLst>
                <a:tab pos="499745" algn="l"/>
              </a:tabLst>
            </a:pPr>
            <a:r>
              <a:rPr dirty="0" sz="1200" spc="415">
                <a:latin typeface="Cambria Math"/>
                <a:cs typeface="Cambria Math"/>
              </a:rPr>
              <a:t>  </a:t>
            </a:r>
            <a:r>
              <a:rPr dirty="0" sz="1200" spc="415">
                <a:latin typeface="Cambria Math"/>
                <a:cs typeface="Cambria Math"/>
              </a:rPr>
              <a:t>	</a:t>
            </a:r>
            <a:r>
              <a:rPr dirty="0" baseline="-32407" sz="1800" spc="622">
                <a:latin typeface="Cambria Math"/>
                <a:cs typeface="Cambria Math"/>
              </a:rPr>
              <a:t>̅ </a:t>
            </a:r>
            <a:r>
              <a:rPr dirty="0" baseline="-32407" sz="1800" spc="52">
                <a:latin typeface="Cambria Math"/>
                <a:cs typeface="Cambria Math"/>
              </a:rPr>
              <a:t> </a:t>
            </a: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baseline="29411" sz="1275" spc="52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1270">
              <a:lnSpc>
                <a:spcPct val="100000"/>
              </a:lnSpc>
              <a:spcBef>
                <a:spcPts val="275"/>
              </a:spcBef>
            </a:pPr>
            <a:r>
              <a:rPr dirty="0" sz="1200" spc="400">
                <a:latin typeface="Cambria Math"/>
                <a:cs typeface="Cambria Math"/>
              </a:rPr>
              <a:t> 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04078" y="2083053"/>
            <a:ext cx="204470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sz="1200" spc="50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02197" y="2081529"/>
            <a:ext cx="755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50" spc="3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704078" y="2102611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013450" y="1980945"/>
            <a:ext cx="361315" cy="208279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465">
                <a:latin typeface="Cambria Math"/>
                <a:cs typeface="Cambria Math"/>
              </a:rPr>
              <a:t> </a:t>
            </a:r>
            <a:r>
              <a:rPr dirty="0" sz="1200" spc="50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293865" y="1951990"/>
            <a:ext cx="787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̿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2018-11-10T07:14:15Z</dcterms:created>
  <dcterms:modified xsi:type="dcterms:W3CDTF">2018-11-10T07:14:15Z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